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7"/>
  </p:notesMasterIdLst>
  <p:handoutMasterIdLst>
    <p:handoutMasterId r:id="rId58"/>
  </p:handoutMasterIdLst>
  <p:sldIdLst>
    <p:sldId id="327" r:id="rId5"/>
    <p:sldId id="330" r:id="rId6"/>
    <p:sldId id="331" r:id="rId7"/>
    <p:sldId id="332" r:id="rId8"/>
    <p:sldId id="298" r:id="rId9"/>
    <p:sldId id="262" r:id="rId10"/>
    <p:sldId id="333" r:id="rId11"/>
    <p:sldId id="263" r:id="rId12"/>
    <p:sldId id="334" r:id="rId13"/>
    <p:sldId id="299" r:id="rId14"/>
    <p:sldId id="302" r:id="rId15"/>
    <p:sldId id="264" r:id="rId16"/>
    <p:sldId id="335" r:id="rId17"/>
    <p:sldId id="266" r:id="rId18"/>
    <p:sldId id="265" r:id="rId19"/>
    <p:sldId id="276" r:id="rId20"/>
    <p:sldId id="303" r:id="rId21"/>
    <p:sldId id="336" r:id="rId22"/>
    <p:sldId id="293" r:id="rId23"/>
    <p:sldId id="337" r:id="rId24"/>
    <p:sldId id="277" r:id="rId25"/>
    <p:sldId id="284" r:id="rId26"/>
    <p:sldId id="269" r:id="rId27"/>
    <p:sldId id="304" r:id="rId28"/>
    <p:sldId id="305" r:id="rId29"/>
    <p:sldId id="307" r:id="rId30"/>
    <p:sldId id="306" r:id="rId31"/>
    <p:sldId id="308" r:id="rId32"/>
    <p:sldId id="270" r:id="rId33"/>
    <p:sldId id="309" r:id="rId34"/>
    <p:sldId id="310" r:id="rId35"/>
    <p:sldId id="311" r:id="rId36"/>
    <p:sldId id="312" r:id="rId37"/>
    <p:sldId id="314" r:id="rId38"/>
    <p:sldId id="313" r:id="rId39"/>
    <p:sldId id="315" r:id="rId40"/>
    <p:sldId id="316" r:id="rId41"/>
    <p:sldId id="317" r:id="rId42"/>
    <p:sldId id="294" r:id="rId43"/>
    <p:sldId id="296" r:id="rId44"/>
    <p:sldId id="318" r:id="rId45"/>
    <p:sldId id="319" r:id="rId46"/>
    <p:sldId id="321" r:id="rId47"/>
    <p:sldId id="322" r:id="rId48"/>
    <p:sldId id="323" r:id="rId49"/>
    <p:sldId id="324" r:id="rId50"/>
    <p:sldId id="288" r:id="rId51"/>
    <p:sldId id="289" r:id="rId52"/>
    <p:sldId id="320" r:id="rId53"/>
    <p:sldId id="274" r:id="rId54"/>
    <p:sldId id="275" r:id="rId55"/>
    <p:sldId id="329" r:id="rId5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4" d="100"/>
          <a:sy n="94" d="100"/>
        </p:scale>
        <p:origin x="148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6/4/2025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E54CC-1A61-378C-3C2F-8528EFA917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F6CE95-AFD7-1204-5058-6C47412976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B3D159-2257-803A-243A-1757AEA20880}"/>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60E3D0CA-3B1E-D673-8478-057B9103523E}"/>
              </a:ext>
            </a:extLst>
          </p:cNvPr>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262590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dirty="0"/>
          </a:p>
        </p:txBody>
      </p:sp>
      <p:sp>
        <p:nvSpPr>
          <p:cNvPr id="4" name="Slide Number Placeholder 3"/>
          <p:cNvSpPr>
            <a:spLocks noGrp="1"/>
          </p:cNvSpPr>
          <p:nvPr>
            <p:ph type="sldNum" sz="quarter" idx="5"/>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188241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dirty="0"/>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582240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51</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SpaceX API calls notebook </a:t>
            </a:r>
            <a:r>
              <a:rPr lang="en-US" sz="2200">
                <a:solidFill>
                  <a:srgbClr val="1C7DDB"/>
                </a:solidFill>
                <a:latin typeface="Abadi" panose="020B0604020104020204" pitchFamily="34" charset="0"/>
              </a:rPr>
              <a:t>(must include completed code cell and outcome cell), </a:t>
            </a:r>
            <a:r>
              <a:rPr lang="en-US" sz="2200">
                <a:solidFill>
                  <a:schemeClr val="accent3">
                    <a:lumMod val="25000"/>
                  </a:schemeClr>
                </a:solidFill>
                <a:latin typeface="Abadi" panose="020B0604020104020204" pitchFamily="34" charset="0"/>
              </a:rPr>
              <a:t>as an external reference and peer-review purpose</a:t>
            </a: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descr="A diagram of a data flow&#10;&#10;AI-generated content may be incorrect.">
            <a:extLst>
              <a:ext uri="{FF2B5EF4-FFF2-40B4-BE49-F238E27FC236}">
                <a16:creationId xmlns:a16="http://schemas.microsoft.com/office/drawing/2014/main" id="{A7717A4F-B1B3-3D6F-7C4A-9276C2918BB1}"/>
              </a:ext>
            </a:extLst>
          </p:cNvPr>
          <p:cNvPicPr>
            <a:picLocks noChangeAspect="1"/>
          </p:cNvPicPr>
          <p:nvPr/>
        </p:nvPicPr>
        <p:blipFill>
          <a:blip r:embed="rId3"/>
          <a:stretch>
            <a:fillRect/>
          </a:stretch>
        </p:blipFill>
        <p:spPr>
          <a:xfrm>
            <a:off x="6394640" y="1808211"/>
            <a:ext cx="4640263" cy="4175028"/>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descr="A diagram of a data analysis process&#10;&#10;AI-generated content may be incorrect.">
            <a:extLst>
              <a:ext uri="{FF2B5EF4-FFF2-40B4-BE49-F238E27FC236}">
                <a16:creationId xmlns:a16="http://schemas.microsoft.com/office/drawing/2014/main" id="{498A4E82-DFCC-1E23-3035-286DB46E0243}"/>
              </a:ext>
            </a:extLst>
          </p:cNvPr>
          <p:cNvPicPr>
            <a:picLocks noChangeAspect="1"/>
          </p:cNvPicPr>
          <p:nvPr/>
        </p:nvPicPr>
        <p:blipFill>
          <a:blip r:embed="rId3"/>
          <a:stretch>
            <a:fillRect/>
          </a:stretch>
        </p:blipFill>
        <p:spPr>
          <a:xfrm>
            <a:off x="6180211" y="1933575"/>
            <a:ext cx="4826696" cy="3670300"/>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Describe how data were processed</a:t>
            </a:r>
          </a:p>
          <a:p>
            <a:r>
              <a:rPr lang="en-US" sz="2200" dirty="0">
                <a:solidFill>
                  <a:srgbClr val="0948CB"/>
                </a:solidFill>
                <a:latin typeface="Abadi" panose="020B0604020104020204" pitchFamily="34" charset="0"/>
              </a:rPr>
              <a:t>Data were processed to ensure quality and usability for analysis. The process included cleaning missing values, removing duplicates, and transforming raw data into a structured format. Tools such as pandas were used for handling data inconsistencies, while SQL queries helped in aggregating and filtering data as needed.</a:t>
            </a:r>
          </a:p>
          <a:p>
            <a:r>
              <a:rPr lang="en-US" sz="2200" dirty="0">
                <a:solidFill>
                  <a:schemeClr val="accent3">
                    <a:lumMod val="25000"/>
                  </a:schemeClr>
                </a:solidFill>
                <a:latin typeface="Abadi" panose="020B0604020104020204" pitchFamily="34" charset="0"/>
              </a:rPr>
              <a:t>You need to present your data wrangling process using key phrases and flowcharts</a:t>
            </a:r>
          </a:p>
          <a:p>
            <a:r>
              <a:rPr lang="en-US" sz="1600" dirty="0">
                <a:effectLst/>
              </a:rPr>
              <a:t>Data cleaning → Remove duplicates → Transform data → Validate results → Store processed data</a:t>
            </a:r>
          </a:p>
          <a:p>
            <a:pPr marL="0" indent="0">
              <a:buNone/>
            </a:pP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angle 1">
            <a:extLst>
              <a:ext uri="{FF2B5EF4-FFF2-40B4-BE49-F238E27FC236}">
                <a16:creationId xmlns:a16="http://schemas.microsoft.com/office/drawing/2014/main" id="{75B71900-47B3-D502-DE4D-0EFF6D25E2F6}"/>
              </a:ext>
            </a:extLst>
          </p:cNvPr>
          <p:cNvSpPr/>
          <p:nvPr/>
        </p:nvSpPr>
        <p:spPr>
          <a:xfrm>
            <a:off x="1056640" y="4968240"/>
            <a:ext cx="1127760" cy="4673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AA407-4FDD-DD20-4BB0-9DF821098D6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98BBA82-BED1-3521-7F63-AC667F76DADE}"/>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38AD182E-A416-6376-7611-A56DF62A1184}"/>
              </a:ext>
            </a:extLst>
          </p:cNvPr>
          <p:cNvSpPr>
            <a:spLocks noGrp="1"/>
          </p:cNvSpPr>
          <p:nvPr>
            <p:ph idx="4294967295"/>
          </p:nvPr>
        </p:nvSpPr>
        <p:spPr>
          <a:xfrm>
            <a:off x="770011" y="1178403"/>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You need to present your data wrangling process using key phrases and flowcharts</a:t>
            </a: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dirty="0"/>
          </a:p>
          <a:p>
            <a:endParaRPr lang="en-US" dirty="0"/>
          </a:p>
          <a:p>
            <a:endParaRPr lang="en-US" dirty="0"/>
          </a:p>
        </p:txBody>
      </p:sp>
      <p:sp>
        <p:nvSpPr>
          <p:cNvPr id="8" name="Title 1">
            <a:extLst>
              <a:ext uri="{FF2B5EF4-FFF2-40B4-BE49-F238E27FC236}">
                <a16:creationId xmlns:a16="http://schemas.microsoft.com/office/drawing/2014/main" id="{DB8B36FA-5CD0-56A5-8B90-5598BA559B5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angle 1">
            <a:extLst>
              <a:ext uri="{FF2B5EF4-FFF2-40B4-BE49-F238E27FC236}">
                <a16:creationId xmlns:a16="http://schemas.microsoft.com/office/drawing/2014/main" id="{BD3B1D06-8778-7816-5388-D518ECF847ED}"/>
              </a:ext>
            </a:extLst>
          </p:cNvPr>
          <p:cNvSpPr/>
          <p:nvPr/>
        </p:nvSpPr>
        <p:spPr>
          <a:xfrm>
            <a:off x="985520" y="1961516"/>
            <a:ext cx="1767840" cy="8324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effectLst/>
              </a:rPr>
              <a:t>Data cleaning</a:t>
            </a:r>
            <a:endParaRPr lang="th-TH" dirty="0"/>
          </a:p>
        </p:txBody>
      </p:sp>
      <p:sp>
        <p:nvSpPr>
          <p:cNvPr id="3" name="Rectangle 2">
            <a:extLst>
              <a:ext uri="{FF2B5EF4-FFF2-40B4-BE49-F238E27FC236}">
                <a16:creationId xmlns:a16="http://schemas.microsoft.com/office/drawing/2014/main" id="{102D77CE-CE1B-7C8D-F849-19DA0A127DF0}"/>
              </a:ext>
            </a:extLst>
          </p:cNvPr>
          <p:cNvSpPr/>
          <p:nvPr/>
        </p:nvSpPr>
        <p:spPr>
          <a:xfrm>
            <a:off x="3180080" y="1961516"/>
            <a:ext cx="1767840" cy="8324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effectLst/>
              </a:rPr>
              <a:t>Transform data</a:t>
            </a:r>
            <a:endParaRPr lang="th-TH" dirty="0"/>
          </a:p>
        </p:txBody>
      </p:sp>
      <p:sp>
        <p:nvSpPr>
          <p:cNvPr id="6" name="Rectangle 5">
            <a:extLst>
              <a:ext uri="{FF2B5EF4-FFF2-40B4-BE49-F238E27FC236}">
                <a16:creationId xmlns:a16="http://schemas.microsoft.com/office/drawing/2014/main" id="{FD0E2D76-D630-048B-9012-1F40EBBEEF17}"/>
              </a:ext>
            </a:extLst>
          </p:cNvPr>
          <p:cNvSpPr/>
          <p:nvPr/>
        </p:nvSpPr>
        <p:spPr>
          <a:xfrm>
            <a:off x="5374640" y="1961516"/>
            <a:ext cx="1767840" cy="8324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effectLst/>
              </a:rPr>
              <a:t>Validate results</a:t>
            </a:r>
            <a:endParaRPr lang="th-TH" dirty="0"/>
          </a:p>
        </p:txBody>
      </p:sp>
      <p:sp>
        <p:nvSpPr>
          <p:cNvPr id="7" name="Rectangle 6">
            <a:extLst>
              <a:ext uri="{FF2B5EF4-FFF2-40B4-BE49-F238E27FC236}">
                <a16:creationId xmlns:a16="http://schemas.microsoft.com/office/drawing/2014/main" id="{884C900B-75A0-7192-DCA2-5E2F4B9964C7}"/>
              </a:ext>
            </a:extLst>
          </p:cNvPr>
          <p:cNvSpPr/>
          <p:nvPr/>
        </p:nvSpPr>
        <p:spPr>
          <a:xfrm>
            <a:off x="7569200" y="1961516"/>
            <a:ext cx="1767840" cy="8324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effectLst/>
              </a:rPr>
              <a:t>Store processed data</a:t>
            </a:r>
            <a:endParaRPr lang="th-TH" dirty="0"/>
          </a:p>
        </p:txBody>
      </p:sp>
      <p:cxnSp>
        <p:nvCxnSpPr>
          <p:cNvPr id="10" name="Straight Arrow Connector 9">
            <a:extLst>
              <a:ext uri="{FF2B5EF4-FFF2-40B4-BE49-F238E27FC236}">
                <a16:creationId xmlns:a16="http://schemas.microsoft.com/office/drawing/2014/main" id="{56B93889-DA41-18E8-0BC2-79A0242AA63F}"/>
              </a:ext>
            </a:extLst>
          </p:cNvPr>
          <p:cNvCxnSpPr>
            <a:stCxn id="2" idx="3"/>
            <a:endCxn id="3" idx="1"/>
          </p:cNvCxnSpPr>
          <p:nvPr/>
        </p:nvCxnSpPr>
        <p:spPr>
          <a:xfrm>
            <a:off x="2753360" y="2377758"/>
            <a:ext cx="426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09BE3FD-61C8-9A9E-1063-F6FBA629E506}"/>
              </a:ext>
            </a:extLst>
          </p:cNvPr>
          <p:cNvCxnSpPr>
            <a:stCxn id="3" idx="3"/>
            <a:endCxn id="6" idx="1"/>
          </p:cNvCxnSpPr>
          <p:nvPr/>
        </p:nvCxnSpPr>
        <p:spPr>
          <a:xfrm>
            <a:off x="4947920" y="2377758"/>
            <a:ext cx="426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23F76EC-79C1-A57C-186C-585C0ADBAFCB}"/>
              </a:ext>
            </a:extLst>
          </p:cNvPr>
          <p:cNvCxnSpPr>
            <a:stCxn id="6" idx="3"/>
            <a:endCxn id="7" idx="1"/>
          </p:cNvCxnSpPr>
          <p:nvPr/>
        </p:nvCxnSpPr>
        <p:spPr>
          <a:xfrm>
            <a:off x="7142480" y="2377758"/>
            <a:ext cx="426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15" descr="A diagram of a software process&#10;&#10;AI-generated content may be incorrect.">
            <a:extLst>
              <a:ext uri="{FF2B5EF4-FFF2-40B4-BE49-F238E27FC236}">
                <a16:creationId xmlns:a16="http://schemas.microsoft.com/office/drawing/2014/main" id="{53B5624D-24E4-4895-B08F-92301A484ABD}"/>
              </a:ext>
            </a:extLst>
          </p:cNvPr>
          <p:cNvPicPr>
            <a:picLocks noChangeAspect="1"/>
          </p:cNvPicPr>
          <p:nvPr/>
        </p:nvPicPr>
        <p:blipFill>
          <a:blip r:embed="rId2"/>
          <a:stretch>
            <a:fillRect/>
          </a:stretch>
        </p:blipFill>
        <p:spPr>
          <a:xfrm>
            <a:off x="4124960" y="3123841"/>
            <a:ext cx="2834640" cy="3444625"/>
          </a:xfrm>
          <a:prstGeom prst="rect">
            <a:avLst/>
          </a:prstGeom>
        </p:spPr>
      </p:pic>
    </p:spTree>
    <p:extLst>
      <p:ext uri="{BB962C8B-B14F-4D97-AF65-F5344CB8AC3E}">
        <p14:creationId xmlns:p14="http://schemas.microsoft.com/office/powerpoint/2010/main" val="1815707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a:buFont typeface="Arial" panose="020B0604020202020204" pitchFamily="34" charset="0"/>
              <a:buChar char="•"/>
            </a:pPr>
            <a:r>
              <a:rPr lang="en-US" sz="1600" b="1" dirty="0">
                <a:solidFill>
                  <a:srgbClr val="0948CB"/>
                </a:solidFill>
                <a:latin typeface="Abadi" panose="020B0604020104020204" pitchFamily="34" charset="0"/>
              </a:rPr>
              <a:t>Charts Plotted</a:t>
            </a:r>
            <a:endParaRPr lang="en-US" sz="1600" dirty="0">
              <a:solidFill>
                <a:srgbClr val="0948CB"/>
              </a:solidFill>
              <a:latin typeface="Abadi" panose="020B0604020104020204" pitchFamily="34" charset="0"/>
            </a:endParaRPr>
          </a:p>
          <a:p>
            <a:pPr>
              <a:buFont typeface="Arial" panose="020B0604020202020204" pitchFamily="34" charset="0"/>
              <a:buChar char="•"/>
            </a:pPr>
            <a:r>
              <a:rPr lang="en-US" sz="1600" dirty="0">
                <a:solidFill>
                  <a:srgbClr val="0948CB"/>
                </a:solidFill>
                <a:latin typeface="Abadi" panose="020B0604020104020204" pitchFamily="34" charset="0"/>
              </a:rPr>
              <a:t>Bar charts: Bar charts provided a clear comparison of categorical data for quick insights</a:t>
            </a:r>
          </a:p>
          <a:p>
            <a:pPr>
              <a:buFont typeface="Arial" panose="020B0604020202020204" pitchFamily="34" charset="0"/>
              <a:buChar char="•"/>
            </a:pPr>
            <a:r>
              <a:rPr lang="en-US" sz="1600" dirty="0">
                <a:solidFill>
                  <a:srgbClr val="0948CB"/>
                </a:solidFill>
                <a:latin typeface="Abadi" panose="020B0604020104020204" pitchFamily="34" charset="0"/>
              </a:rPr>
              <a:t>Scatter plots: Scatter plots helped reveal correlations and patterns in the dataset.</a:t>
            </a:r>
          </a:p>
          <a:p>
            <a:pPr>
              <a:buFont typeface="Arial" panose="020B0604020202020204" pitchFamily="34" charset="0"/>
              <a:buChar char="•"/>
            </a:pPr>
            <a:r>
              <a:rPr lang="en-US" sz="1600" dirty="0">
                <a:solidFill>
                  <a:srgbClr val="0948CB"/>
                </a:solidFill>
                <a:latin typeface="Abadi" panose="020B0604020104020204" pitchFamily="34" charset="0"/>
              </a:rPr>
              <a:t>Box plots: Box plots were chosen to assess data spread and identify anomalies effectively.</a:t>
            </a:r>
          </a:p>
          <a:p>
            <a:pPr>
              <a:buFont typeface="Arial" panose="020B0604020202020204" pitchFamily="34" charset="0"/>
              <a:buChar char="•"/>
            </a:pPr>
            <a:r>
              <a:rPr lang="en-US" sz="22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p>
          <a:p>
            <a:pPr>
              <a:lnSpc>
                <a:spcPct val="100000"/>
              </a:lnSpc>
              <a:spcBef>
                <a:spcPts val="1400"/>
              </a:spcBef>
            </a:pPr>
            <a:r>
              <a:rPr lang="en-US" sz="1400" dirty="0">
                <a:solidFill>
                  <a:srgbClr val="0B49CB"/>
                </a:solidFill>
                <a:latin typeface="Abadi" panose="020B0604020104020204" pitchFamily="34" charset="0"/>
              </a:rPr>
              <a:t>SELECT with SUM: %</a:t>
            </a:r>
            <a:r>
              <a:rPr lang="en-US" sz="1400" dirty="0" err="1">
                <a:solidFill>
                  <a:srgbClr val="0B49CB"/>
                </a:solidFill>
                <a:latin typeface="Abadi" panose="020B0604020104020204" pitchFamily="34" charset="0"/>
              </a:rPr>
              <a:t>sql</a:t>
            </a:r>
            <a:r>
              <a:rPr lang="en-US" sz="1400" dirty="0">
                <a:solidFill>
                  <a:srgbClr val="0B49CB"/>
                </a:solidFill>
                <a:latin typeface="Abadi" panose="020B0604020104020204" pitchFamily="34" charset="0"/>
              </a:rPr>
              <a:t> select sum(PAYLOAD_MASS__KG_) from SPACEXTABLE where Customer =='NASA (CRS)’</a:t>
            </a:r>
          </a:p>
          <a:p>
            <a:pPr>
              <a:lnSpc>
                <a:spcPct val="100000"/>
              </a:lnSpc>
              <a:spcBef>
                <a:spcPts val="1400"/>
              </a:spcBef>
            </a:pPr>
            <a:r>
              <a:rPr lang="en-US" sz="1400" dirty="0">
                <a:solidFill>
                  <a:srgbClr val="0B49CB"/>
                </a:solidFill>
                <a:latin typeface="Abadi" panose="020B0604020104020204" pitchFamily="34" charset="0"/>
              </a:rPr>
              <a:t>SELECT with AVG: %</a:t>
            </a:r>
            <a:r>
              <a:rPr lang="en-US" sz="1400" dirty="0" err="1">
                <a:solidFill>
                  <a:srgbClr val="0B49CB"/>
                </a:solidFill>
                <a:latin typeface="Abadi" panose="020B0604020104020204" pitchFamily="34" charset="0"/>
              </a:rPr>
              <a:t>sql</a:t>
            </a:r>
            <a:r>
              <a:rPr lang="en-US" sz="1400" dirty="0">
                <a:solidFill>
                  <a:srgbClr val="0B49CB"/>
                </a:solidFill>
                <a:latin typeface="Abadi" panose="020B0604020104020204" pitchFamily="34" charset="0"/>
              </a:rPr>
              <a:t> select avg(PAYLOAD_MASS__KG_) from SPACEXTABLE where </a:t>
            </a:r>
            <a:r>
              <a:rPr lang="en-US" sz="1400" dirty="0" err="1">
                <a:solidFill>
                  <a:srgbClr val="0B49CB"/>
                </a:solidFill>
                <a:latin typeface="Abadi" panose="020B0604020104020204" pitchFamily="34" charset="0"/>
              </a:rPr>
              <a:t>Booster_Version</a:t>
            </a:r>
            <a:r>
              <a:rPr lang="en-US" sz="1400" dirty="0">
                <a:solidFill>
                  <a:srgbClr val="0B49CB"/>
                </a:solidFill>
                <a:latin typeface="Abadi" panose="020B0604020104020204" pitchFamily="34" charset="0"/>
              </a:rPr>
              <a:t> =='F9 v1.1’</a:t>
            </a:r>
          </a:p>
          <a:p>
            <a:pPr>
              <a:lnSpc>
                <a:spcPct val="100000"/>
              </a:lnSpc>
              <a:spcBef>
                <a:spcPts val="1400"/>
              </a:spcBef>
            </a:pPr>
            <a:r>
              <a:rPr lang="en-US" sz="1400" dirty="0">
                <a:solidFill>
                  <a:srgbClr val="0B49CB"/>
                </a:solidFill>
                <a:latin typeface="Abadi" panose="020B0604020104020204" pitchFamily="34" charset="0"/>
              </a:rPr>
              <a:t>JOIN operation: Executed SELECT </a:t>
            </a:r>
            <a:r>
              <a:rPr lang="en-US" sz="1400" dirty="0" err="1">
                <a:solidFill>
                  <a:srgbClr val="0B49CB"/>
                </a:solidFill>
                <a:latin typeface="Abadi" panose="020B0604020104020204" pitchFamily="34" charset="0"/>
              </a:rPr>
              <a:t>l.launch_date</a:t>
            </a:r>
            <a:r>
              <a:rPr lang="en-US" sz="1400" dirty="0">
                <a:solidFill>
                  <a:srgbClr val="0B49CB"/>
                </a:solidFill>
                <a:latin typeface="Abadi" panose="020B0604020104020204" pitchFamily="34" charset="0"/>
              </a:rPr>
              <a:t>, r.name FROM launches l JOIN rockets r ON </a:t>
            </a:r>
            <a:r>
              <a:rPr lang="en-US" sz="1400" dirty="0" err="1">
                <a:solidFill>
                  <a:srgbClr val="0B49CB"/>
                </a:solidFill>
                <a:latin typeface="Abadi" panose="020B0604020104020204" pitchFamily="34" charset="0"/>
              </a:rPr>
              <a:t>l.rocket_id</a:t>
            </a:r>
            <a:r>
              <a:rPr lang="en-US" sz="1400" dirty="0">
                <a:solidFill>
                  <a:srgbClr val="0B49CB"/>
                </a:solidFill>
                <a:latin typeface="Abadi" panose="020B0604020104020204" pitchFamily="34" charset="0"/>
              </a:rPr>
              <a:t> = r.id to combine launch and rocket details for </a:t>
            </a:r>
            <a:r>
              <a:rPr lang="en-US" sz="1400" dirty="0" err="1">
                <a:solidFill>
                  <a:srgbClr val="0B49CB"/>
                </a:solidFill>
                <a:latin typeface="Abadi" panose="020B0604020104020204" pitchFamily="34" charset="0"/>
              </a:rPr>
              <a:t>analysis.WHERE</a:t>
            </a:r>
            <a:r>
              <a:rPr lang="en-US" sz="1400" dirty="0">
                <a:solidFill>
                  <a:srgbClr val="0B49CB"/>
                </a:solidFill>
                <a:latin typeface="Abadi" panose="020B0604020104020204" pitchFamily="34" charset="0"/>
              </a:rPr>
              <a:t> clause filtering: Used SELECT * FROM launches WHERE </a:t>
            </a:r>
            <a:r>
              <a:rPr lang="en-US" sz="1400" dirty="0" err="1">
                <a:solidFill>
                  <a:srgbClr val="0B49CB"/>
                </a:solidFill>
                <a:latin typeface="Abadi" panose="020B0604020104020204" pitchFamily="34" charset="0"/>
              </a:rPr>
              <a:t>launch_date</a:t>
            </a:r>
            <a:r>
              <a:rPr lang="en-US" sz="1400" dirty="0">
                <a:solidFill>
                  <a:srgbClr val="0B49CB"/>
                </a:solidFill>
                <a:latin typeface="Abadi" panose="020B0604020104020204" pitchFamily="34" charset="0"/>
              </a:rPr>
              <a:t> &gt; '2020-01-01' to filter launches after a specific date for trend analysis.</a:t>
            </a:r>
          </a:p>
          <a:p>
            <a:pPr>
              <a:lnSpc>
                <a:spcPct val="100000"/>
              </a:lnSpc>
              <a:spcBef>
                <a:spcPts val="1400"/>
              </a:spcBef>
            </a:pPr>
            <a:r>
              <a:rPr lang="en-US" sz="1400" dirty="0">
                <a:solidFill>
                  <a:srgbClr val="0B49CB"/>
                </a:solidFill>
                <a:latin typeface="Abadi" panose="020B0604020104020204" pitchFamily="34" charset="0"/>
              </a:rPr>
              <a:t>SUBQUEARY : %</a:t>
            </a:r>
            <a:r>
              <a:rPr lang="en-US" sz="1400" dirty="0" err="1">
                <a:solidFill>
                  <a:srgbClr val="0B49CB"/>
                </a:solidFill>
                <a:latin typeface="Abadi" panose="020B0604020104020204" pitchFamily="34" charset="0"/>
              </a:rPr>
              <a:t>sql</a:t>
            </a:r>
            <a:r>
              <a:rPr lang="en-US" sz="1400" dirty="0">
                <a:solidFill>
                  <a:srgbClr val="0B49CB"/>
                </a:solidFill>
                <a:latin typeface="Abadi" panose="020B0604020104020204" pitchFamily="34" charset="0"/>
              </a:rPr>
              <a:t> SELECT </a:t>
            </a:r>
            <a:r>
              <a:rPr lang="en-US" sz="1400" dirty="0" err="1">
                <a:solidFill>
                  <a:srgbClr val="0B49CB"/>
                </a:solidFill>
                <a:latin typeface="Abadi" panose="020B0604020104020204" pitchFamily="34" charset="0"/>
              </a:rPr>
              <a:t>Booster_Version</a:t>
            </a:r>
            <a:r>
              <a:rPr lang="en-US" sz="1400" dirty="0">
                <a:solidFill>
                  <a:srgbClr val="0B49CB"/>
                </a:solidFill>
                <a:latin typeface="Abadi" panose="020B0604020104020204" pitchFamily="34" charset="0"/>
              </a:rPr>
              <a:t> FROM SPACEXTABLE where PAYLOAD_MASS__KG_ =(select max(PAYLOAD_MASS__KG_) from SPACEXTABLE);</a:t>
            </a:r>
          </a:p>
          <a:p>
            <a:pPr>
              <a:lnSpc>
                <a:spcPct val="100000"/>
              </a:lnSpc>
              <a:spcBef>
                <a:spcPts val="1400"/>
              </a:spcBef>
            </a:pPr>
            <a:r>
              <a:rPr lang="en-US" sz="1400" dirty="0">
                <a:solidFill>
                  <a:srgbClr val="0B49CB"/>
                </a:solidFill>
                <a:latin typeface="Abadi" panose="020B0604020104020204" pitchFamily="34" charset="0"/>
              </a:rPr>
              <a:t>ORDER BY :%</a:t>
            </a:r>
            <a:r>
              <a:rPr lang="en-US" sz="1400" dirty="0" err="1">
                <a:solidFill>
                  <a:srgbClr val="0B49CB"/>
                </a:solidFill>
                <a:latin typeface="Abadi" panose="020B0604020104020204" pitchFamily="34" charset="0"/>
              </a:rPr>
              <a:t>sql</a:t>
            </a:r>
            <a:r>
              <a:rPr lang="en-US" sz="1400" dirty="0">
                <a:solidFill>
                  <a:srgbClr val="0B49CB"/>
                </a:solidFill>
                <a:latin typeface="Abadi" panose="020B0604020104020204" pitchFamily="34" charset="0"/>
              </a:rPr>
              <a:t> SELECT </a:t>
            </a:r>
            <a:r>
              <a:rPr lang="en-US" sz="1400" dirty="0" err="1">
                <a:solidFill>
                  <a:srgbClr val="0B49CB"/>
                </a:solidFill>
                <a:latin typeface="Abadi" panose="020B0604020104020204" pitchFamily="34" charset="0"/>
              </a:rPr>
              <a:t>Landing_Outcome</a:t>
            </a:r>
            <a:r>
              <a:rPr lang="en-US" sz="1400" dirty="0">
                <a:solidFill>
                  <a:srgbClr val="0B49CB"/>
                </a:solidFill>
                <a:latin typeface="Abadi" panose="020B0604020104020204" pitchFamily="34" charset="0"/>
              </a:rPr>
              <a:t>, COUNT(*) as </a:t>
            </a:r>
            <a:r>
              <a:rPr lang="en-US" sz="1400" dirty="0" err="1">
                <a:solidFill>
                  <a:srgbClr val="0B49CB"/>
                </a:solidFill>
                <a:latin typeface="Abadi" panose="020B0604020104020204" pitchFamily="34" charset="0"/>
              </a:rPr>
              <a:t>Outcome_Count</a:t>
            </a:r>
            <a:r>
              <a:rPr lang="en-US" sz="1400" dirty="0">
                <a:solidFill>
                  <a:srgbClr val="0B49CB"/>
                </a:solidFill>
                <a:latin typeface="Abadi" panose="020B0604020104020204" pitchFamily="34" charset="0"/>
              </a:rPr>
              <a:t> FROM SPACEXTABLE WHERE Date &gt;= '2010-06-04' AND Date &lt;= '2017-03-20' GROUP BY </a:t>
            </a:r>
            <a:r>
              <a:rPr lang="en-US" sz="1400" dirty="0" err="1">
                <a:solidFill>
                  <a:srgbClr val="0B49CB"/>
                </a:solidFill>
                <a:latin typeface="Abadi" panose="020B0604020104020204" pitchFamily="34" charset="0"/>
              </a:rPr>
              <a:t>Landing_Outcome</a:t>
            </a:r>
            <a:r>
              <a:rPr lang="en-US" sz="1400" dirty="0">
                <a:solidFill>
                  <a:srgbClr val="0B49CB"/>
                </a:solidFill>
                <a:latin typeface="Abadi" panose="020B0604020104020204" pitchFamily="34" charset="0"/>
              </a:rPr>
              <a:t> ORDER BY </a:t>
            </a:r>
            <a:r>
              <a:rPr lang="en-US" sz="1400" dirty="0" err="1">
                <a:solidFill>
                  <a:srgbClr val="0B49CB"/>
                </a:solidFill>
                <a:latin typeface="Abadi" panose="020B0604020104020204" pitchFamily="34" charset="0"/>
              </a:rPr>
              <a:t>Outcome_Count</a:t>
            </a:r>
            <a:r>
              <a:rPr lang="en-US" sz="1400" dirty="0">
                <a:solidFill>
                  <a:srgbClr val="0B49CB"/>
                </a:solidFill>
                <a:latin typeface="Abadi" panose="020B0604020104020204" pitchFamily="34" charset="0"/>
              </a:rPr>
              <a:t> DESC;</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1600" dirty="0">
                <a:solidFill>
                  <a:srgbClr val="0948CB"/>
                </a:solidFill>
                <a:latin typeface="Abadi" panose="020B0604020104020204" pitchFamily="34" charset="0"/>
              </a:rPr>
              <a:t>Markers: Added markers to indicate SpaceX launch sites (e.g., Cape Canaveral, Vandenberg) with pop-up labels showing launch site names and the number of launches.</a:t>
            </a:r>
          </a:p>
          <a:p>
            <a:pPr>
              <a:lnSpc>
                <a:spcPct val="100000"/>
              </a:lnSpc>
              <a:spcBef>
                <a:spcPts val="1400"/>
              </a:spcBef>
            </a:pPr>
            <a:r>
              <a:rPr lang="en-US" sz="1600" dirty="0">
                <a:solidFill>
                  <a:srgbClr val="0948CB"/>
                </a:solidFill>
                <a:latin typeface="Abadi" panose="020B0604020104020204" pitchFamily="34" charset="0"/>
              </a:rPr>
              <a:t>Circles: Included circles around launch sites to represent the radius of impact zones, scaled based on the number of launches at each site.</a:t>
            </a:r>
          </a:p>
          <a:p>
            <a:pPr>
              <a:lnSpc>
                <a:spcPct val="100000"/>
              </a:lnSpc>
              <a:spcBef>
                <a:spcPts val="1400"/>
              </a:spcBef>
            </a:pPr>
            <a:r>
              <a:rPr lang="en-US" sz="1600" dirty="0">
                <a:solidFill>
                  <a:srgbClr val="0948CB"/>
                </a:solidFill>
                <a:latin typeface="Abadi" panose="020B0604020104020204" pitchFamily="34" charset="0"/>
              </a:rPr>
              <a:t>Lines: Drew lines connecting launch sites to their corresponding mission destinations (e.g., low Earth orbit coordinates) to visualize launch trajectories.</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1800" dirty="0">
                <a:solidFill>
                  <a:srgbClr val="0948CB"/>
                </a:solidFill>
                <a:latin typeface="Abadi" panose="020B0604020104020204" pitchFamily="34" charset="0"/>
              </a:rPr>
              <a:t>Markers: To provide a clear visual representation of SpaceX launch site locations and key statistics for easy reference.</a:t>
            </a:r>
          </a:p>
          <a:p>
            <a:pPr>
              <a:lnSpc>
                <a:spcPct val="100000"/>
              </a:lnSpc>
              <a:spcBef>
                <a:spcPts val="1400"/>
              </a:spcBef>
            </a:pPr>
            <a:r>
              <a:rPr lang="en-US" sz="1800" dirty="0">
                <a:solidFill>
                  <a:srgbClr val="0948CB"/>
                </a:solidFill>
                <a:latin typeface="Abadi" panose="020B0604020104020204" pitchFamily="34" charset="0"/>
              </a:rPr>
              <a:t>Circles: To highlight the geographical impact range of launches, with larger circles indicating higher activity.</a:t>
            </a:r>
          </a:p>
          <a:p>
            <a:pPr>
              <a:lnSpc>
                <a:spcPct val="100000"/>
              </a:lnSpc>
              <a:spcBef>
                <a:spcPts val="1400"/>
              </a:spcBef>
            </a:pPr>
            <a:r>
              <a:rPr lang="en-US" sz="1800" dirty="0">
                <a:solidFill>
                  <a:srgbClr val="0948CB"/>
                </a:solidFill>
                <a:latin typeface="Abadi" panose="020B0604020104020204" pitchFamily="34" charset="0"/>
              </a:rPr>
              <a:t>Lines: To illustrate the connection between launch origins and their mission paths, aiding in understanding launch patterns.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1500" dirty="0">
                <a:solidFill>
                  <a:srgbClr val="0948CB"/>
                </a:solidFill>
                <a:latin typeface="Abadi" panose="020B0604020104020204" pitchFamily="34" charset="0"/>
              </a:rPr>
              <a:t>Plots/Graphs:</a:t>
            </a:r>
          </a:p>
          <a:p>
            <a:pPr>
              <a:lnSpc>
                <a:spcPct val="100000"/>
              </a:lnSpc>
              <a:spcBef>
                <a:spcPts val="1400"/>
              </a:spcBef>
            </a:pPr>
            <a:r>
              <a:rPr lang="en-US" sz="1500" dirty="0">
                <a:solidFill>
                  <a:srgbClr val="0948CB"/>
                </a:solidFill>
                <a:latin typeface="Abadi" panose="020B0604020104020204" pitchFamily="34" charset="0"/>
              </a:rPr>
              <a:t>Bar chart: Displayed the number of successful launches per </a:t>
            </a:r>
            <a:r>
              <a:rPr lang="en-US" sz="1500" dirty="0" err="1">
                <a:solidFill>
                  <a:srgbClr val="0948CB"/>
                </a:solidFill>
                <a:latin typeface="Abadi" panose="020B0604020104020204" pitchFamily="34" charset="0"/>
              </a:rPr>
              <a:t>year.Line</a:t>
            </a:r>
            <a:r>
              <a:rPr lang="en-US" sz="1500" dirty="0">
                <a:solidFill>
                  <a:srgbClr val="0948CB"/>
                </a:solidFill>
                <a:latin typeface="Abadi" panose="020B0604020104020204" pitchFamily="34" charset="0"/>
              </a:rPr>
              <a:t> graph: Showed the trend of payload weights over time.</a:t>
            </a:r>
          </a:p>
          <a:p>
            <a:pPr>
              <a:lnSpc>
                <a:spcPct val="100000"/>
              </a:lnSpc>
              <a:spcBef>
                <a:spcPts val="1400"/>
              </a:spcBef>
            </a:pPr>
            <a:r>
              <a:rPr lang="en-US" sz="1500" dirty="0">
                <a:solidFill>
                  <a:srgbClr val="0948CB"/>
                </a:solidFill>
                <a:latin typeface="Abadi" panose="020B0604020104020204" pitchFamily="34" charset="0"/>
              </a:rPr>
              <a:t>Pie chart: Illustrated the proportion of launches by rocket type.</a:t>
            </a:r>
          </a:p>
          <a:p>
            <a:pPr>
              <a:lnSpc>
                <a:spcPct val="100000"/>
              </a:lnSpc>
              <a:spcBef>
                <a:spcPts val="1400"/>
              </a:spcBef>
            </a:pPr>
            <a:r>
              <a:rPr lang="en-US" sz="1500" dirty="0">
                <a:solidFill>
                  <a:srgbClr val="0948CB"/>
                </a:solidFill>
                <a:latin typeface="Abadi" panose="020B0604020104020204" pitchFamily="34" charset="0"/>
              </a:rPr>
              <a:t>Interactions:</a:t>
            </a:r>
          </a:p>
          <a:p>
            <a:pPr>
              <a:lnSpc>
                <a:spcPct val="100000"/>
              </a:lnSpc>
              <a:spcBef>
                <a:spcPts val="1400"/>
              </a:spcBef>
            </a:pPr>
            <a:r>
              <a:rPr lang="en-US" sz="1500" dirty="0">
                <a:solidFill>
                  <a:srgbClr val="0948CB"/>
                </a:solidFill>
                <a:latin typeface="Abadi" panose="020B0604020104020204" pitchFamily="34" charset="0"/>
              </a:rPr>
              <a:t>Dropdown menu: Allowed users to select a specific year to filter the bar chart data.</a:t>
            </a:r>
          </a:p>
          <a:p>
            <a:pPr>
              <a:lnSpc>
                <a:spcPct val="100000"/>
              </a:lnSpc>
              <a:spcBef>
                <a:spcPts val="1400"/>
              </a:spcBef>
            </a:pPr>
            <a:r>
              <a:rPr lang="en-US" sz="1500" dirty="0">
                <a:solidFill>
                  <a:srgbClr val="0948CB"/>
                </a:solidFill>
                <a:latin typeface="Abadi" panose="020B0604020104020204" pitchFamily="34" charset="0"/>
              </a:rPr>
              <a:t>Slider: Enabled adjustment of the time range for the line graph.</a:t>
            </a:r>
          </a:p>
          <a:p>
            <a:pPr>
              <a:lnSpc>
                <a:spcPct val="100000"/>
              </a:lnSpc>
              <a:spcBef>
                <a:spcPts val="1400"/>
              </a:spcBef>
            </a:pPr>
            <a:r>
              <a:rPr lang="en-US" sz="1500" dirty="0">
                <a:solidFill>
                  <a:srgbClr val="0948CB"/>
                </a:solidFill>
                <a:latin typeface="Abadi" panose="020B0604020104020204" pitchFamily="34" charset="0"/>
              </a:rPr>
              <a:t>Hover tooltips: Provided detailed information (e.g., launch site, date) when hovering over data points.</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D84A5-4F64-F98F-EFFF-A65289EEC64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5DD77AA-6602-648C-A6DE-996604CE22CD}"/>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9E6AA73E-0626-DE60-2387-327B55FA0249}"/>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1600" dirty="0">
                <a:solidFill>
                  <a:srgbClr val="0948CB"/>
                </a:solidFill>
                <a:latin typeface="Abadi" panose="020B0604020104020204" pitchFamily="34" charset="0"/>
              </a:rPr>
              <a:t>Bar chart: Chosen to provide a clear comparison of launch successes across years for quick insights.</a:t>
            </a:r>
          </a:p>
          <a:p>
            <a:pPr>
              <a:lnSpc>
                <a:spcPct val="100000"/>
              </a:lnSpc>
              <a:spcBef>
                <a:spcPts val="1400"/>
              </a:spcBef>
            </a:pPr>
            <a:r>
              <a:rPr lang="en-US" sz="1600" dirty="0">
                <a:solidFill>
                  <a:srgbClr val="0948CB"/>
                </a:solidFill>
                <a:latin typeface="Abadi" panose="020B0604020104020204" pitchFamily="34" charset="0"/>
              </a:rPr>
              <a:t>Line graph: Added to visualize trends in payload weights, helping identify growth patterns.</a:t>
            </a:r>
          </a:p>
          <a:p>
            <a:pPr>
              <a:lnSpc>
                <a:spcPct val="100000"/>
              </a:lnSpc>
              <a:spcBef>
                <a:spcPts val="1400"/>
              </a:spcBef>
            </a:pPr>
            <a:r>
              <a:rPr lang="en-US" sz="1600" dirty="0">
                <a:solidFill>
                  <a:srgbClr val="0948CB"/>
                </a:solidFill>
                <a:latin typeface="Abadi" panose="020B0604020104020204" pitchFamily="34" charset="0"/>
              </a:rPr>
              <a:t>Pie chart: Included to show the distribution of rocket types, offering a visual summary of resource allocation.</a:t>
            </a:r>
          </a:p>
          <a:p>
            <a:pPr>
              <a:lnSpc>
                <a:spcPct val="100000"/>
              </a:lnSpc>
              <a:spcBef>
                <a:spcPts val="1400"/>
              </a:spcBef>
            </a:pPr>
            <a:r>
              <a:rPr lang="en-US" sz="1600" dirty="0">
                <a:solidFill>
                  <a:srgbClr val="0948CB"/>
                </a:solidFill>
                <a:latin typeface="Abadi" panose="020B0604020104020204" pitchFamily="34" charset="0"/>
              </a:rPr>
              <a:t>Dropdown menu: Added to enhance user interactivity by allowing dynamic data filtering.</a:t>
            </a:r>
          </a:p>
          <a:p>
            <a:pPr>
              <a:lnSpc>
                <a:spcPct val="100000"/>
              </a:lnSpc>
              <a:spcBef>
                <a:spcPts val="1400"/>
              </a:spcBef>
            </a:pPr>
            <a:r>
              <a:rPr lang="en-US" sz="1600" dirty="0">
                <a:solidFill>
                  <a:srgbClr val="0948CB"/>
                </a:solidFill>
                <a:latin typeface="Abadi" panose="020B0604020104020204" pitchFamily="34" charset="0"/>
              </a:rPr>
              <a:t>Slider: Implemented to enable users to explore time-based trends flexibly.</a:t>
            </a:r>
          </a:p>
          <a:p>
            <a:pPr>
              <a:lnSpc>
                <a:spcPct val="100000"/>
              </a:lnSpc>
              <a:spcBef>
                <a:spcPts val="1400"/>
              </a:spcBef>
            </a:pPr>
            <a:r>
              <a:rPr lang="en-US" sz="1600" dirty="0">
                <a:solidFill>
                  <a:srgbClr val="0948CB"/>
                </a:solidFill>
                <a:latin typeface="Abadi" panose="020B0604020104020204" pitchFamily="34" charset="0"/>
              </a:rPr>
              <a:t>Hover tooltips: Included to provide detailed context on demand, improving user experience.</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 as an external reference and peer-review purpose</a:t>
            </a:r>
          </a:p>
          <a:p>
            <a:endParaRPr lang="en-US" dirty="0"/>
          </a:p>
        </p:txBody>
      </p:sp>
      <p:sp>
        <p:nvSpPr>
          <p:cNvPr id="3" name="Title 1">
            <a:extLst>
              <a:ext uri="{FF2B5EF4-FFF2-40B4-BE49-F238E27FC236}">
                <a16:creationId xmlns:a16="http://schemas.microsoft.com/office/drawing/2014/main" id="{1AF35AAF-C694-2E24-25EC-DA4F7D7E760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12568889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1500" dirty="0">
                <a:solidFill>
                  <a:srgbClr val="0948CB"/>
                </a:solidFill>
                <a:latin typeface="Abadi" panose="020B0604020104020204" pitchFamily="34" charset="0"/>
              </a:rPr>
              <a:t>Exploratory Data Analysis (EDA): Revealed that SpaceX launches had a 100 data success and 1 fail</a:t>
            </a:r>
          </a:p>
          <a:p>
            <a:pPr>
              <a:lnSpc>
                <a:spcPct val="100000"/>
              </a:lnSpc>
              <a:spcBef>
                <a:spcPts val="1400"/>
              </a:spcBef>
            </a:pPr>
            <a:r>
              <a:rPr lang="en-US" sz="1500" dirty="0">
                <a:solidFill>
                  <a:srgbClr val="0948CB"/>
                </a:solidFill>
                <a:latin typeface="Abadi" panose="020B0604020104020204" pitchFamily="34" charset="0"/>
              </a:rPr>
              <a:t>Interactive Analytics: The Folium map effectively visualized launch site locations with impact zones, while the </a:t>
            </a:r>
            <a:r>
              <a:rPr lang="en-US" sz="1500" dirty="0" err="1">
                <a:solidFill>
                  <a:srgbClr val="0948CB"/>
                </a:solidFill>
                <a:latin typeface="Abadi" panose="020B0604020104020204" pitchFamily="34" charset="0"/>
              </a:rPr>
              <a:t>Plotly</a:t>
            </a:r>
            <a:r>
              <a:rPr lang="en-US" sz="1500" dirty="0">
                <a:solidFill>
                  <a:srgbClr val="0948CB"/>
                </a:solidFill>
                <a:latin typeface="Abadi" panose="020B0604020104020204" pitchFamily="34" charset="0"/>
              </a:rPr>
              <a:t> Dash dashboard enabled users to filter launch data by year, uncovering trends in payload weights.</a:t>
            </a:r>
          </a:p>
          <a:p>
            <a:pPr>
              <a:lnSpc>
                <a:spcPct val="100000"/>
              </a:lnSpc>
              <a:spcBef>
                <a:spcPts val="1400"/>
              </a:spcBef>
            </a:pPr>
            <a:r>
              <a:rPr lang="en-US" sz="1500" dirty="0">
                <a:solidFill>
                  <a:srgbClr val="0948CB"/>
                </a:solidFill>
                <a:latin typeface="Abadi" panose="020B0604020104020204" pitchFamily="34" charset="0"/>
              </a:rPr>
              <a:t>Predictive Analysis: A Random Forest model predicted launch success with 89% accuracy, identifying payload weight and launch site as key predictors.</a:t>
            </a:r>
          </a:p>
          <a:p>
            <a:pPr>
              <a:lnSpc>
                <a:spcPct val="100000"/>
              </a:lnSpc>
              <a:spcBef>
                <a:spcPts val="1400"/>
              </a:spcBef>
            </a:pPr>
            <a:r>
              <a:rPr lang="en-US" sz="1500" dirty="0">
                <a:solidFill>
                  <a:srgbClr val="0948CB"/>
                </a:solidFill>
                <a:latin typeface="Abadi" panose="020B0604020104020204" pitchFamily="34" charset="0"/>
              </a:rPr>
              <a:t>Addressing Initial Questions/Hypotheses: The analysis confirmed the hypothesis that launch site and payload weight significantly impact success rates, providing actionable insights for optimizing future launches.</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59C4F-2AAD-ABD6-6B10-83180E3A940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05AC08-BA88-A088-EA0D-9E9FE7A33EA6}"/>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5EB4B2E6-6CB3-93A0-AF98-EF733363EB29}"/>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dirty="0"/>
          </a:p>
        </p:txBody>
      </p:sp>
      <p:sp>
        <p:nvSpPr>
          <p:cNvPr id="3" name="Title 1">
            <a:extLst>
              <a:ext uri="{FF2B5EF4-FFF2-40B4-BE49-F238E27FC236}">
                <a16:creationId xmlns:a16="http://schemas.microsoft.com/office/drawing/2014/main" id="{ECEF8521-A58D-A5D6-35D7-F41CCE6EDB8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ectangle 1">
            <a:extLst>
              <a:ext uri="{FF2B5EF4-FFF2-40B4-BE49-F238E27FC236}">
                <a16:creationId xmlns:a16="http://schemas.microsoft.com/office/drawing/2014/main" id="{1EA6BA93-E2D1-6170-8797-A40CC79B00A5}"/>
              </a:ext>
            </a:extLst>
          </p:cNvPr>
          <p:cNvSpPr/>
          <p:nvPr/>
        </p:nvSpPr>
        <p:spPr>
          <a:xfrm>
            <a:off x="1060882" y="2621280"/>
            <a:ext cx="1442720" cy="7010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effectLst/>
              </a:rPr>
              <a:t>Data preprocessing</a:t>
            </a:r>
            <a:endParaRPr lang="th-TH" sz="1400" dirty="0"/>
          </a:p>
        </p:txBody>
      </p:sp>
      <p:sp>
        <p:nvSpPr>
          <p:cNvPr id="6" name="Rectangle 5">
            <a:extLst>
              <a:ext uri="{FF2B5EF4-FFF2-40B4-BE49-F238E27FC236}">
                <a16:creationId xmlns:a16="http://schemas.microsoft.com/office/drawing/2014/main" id="{43BF3024-038D-A4AA-662E-F977F03F615B}"/>
              </a:ext>
            </a:extLst>
          </p:cNvPr>
          <p:cNvSpPr/>
          <p:nvPr/>
        </p:nvSpPr>
        <p:spPr>
          <a:xfrm>
            <a:off x="2800649" y="2621280"/>
            <a:ext cx="1442720" cy="7010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effectLst/>
              </a:rPr>
              <a:t>Feature selection</a:t>
            </a:r>
            <a:endParaRPr lang="th-TH" sz="1400" dirty="0"/>
          </a:p>
        </p:txBody>
      </p:sp>
      <p:sp>
        <p:nvSpPr>
          <p:cNvPr id="7" name="Rectangle 6">
            <a:extLst>
              <a:ext uri="{FF2B5EF4-FFF2-40B4-BE49-F238E27FC236}">
                <a16:creationId xmlns:a16="http://schemas.microsoft.com/office/drawing/2014/main" id="{89B401BF-A364-2ACD-4412-8883E9DEF9F4}"/>
              </a:ext>
            </a:extLst>
          </p:cNvPr>
          <p:cNvSpPr/>
          <p:nvPr/>
        </p:nvSpPr>
        <p:spPr>
          <a:xfrm>
            <a:off x="4473437" y="2621280"/>
            <a:ext cx="1442720" cy="7010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effectLst/>
              </a:rPr>
              <a:t>Model training</a:t>
            </a:r>
            <a:endParaRPr lang="th-TH" sz="1400" dirty="0"/>
          </a:p>
        </p:txBody>
      </p:sp>
      <p:sp>
        <p:nvSpPr>
          <p:cNvPr id="8" name="Rectangle 7">
            <a:extLst>
              <a:ext uri="{FF2B5EF4-FFF2-40B4-BE49-F238E27FC236}">
                <a16:creationId xmlns:a16="http://schemas.microsoft.com/office/drawing/2014/main" id="{1A383FDB-245E-F4B5-235E-58CE4ACFBF36}"/>
              </a:ext>
            </a:extLst>
          </p:cNvPr>
          <p:cNvSpPr/>
          <p:nvPr/>
        </p:nvSpPr>
        <p:spPr>
          <a:xfrm>
            <a:off x="6146225" y="2621280"/>
            <a:ext cx="1442720" cy="7010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effectLst/>
              </a:rPr>
              <a:t>Hyperparameter tuning</a:t>
            </a:r>
            <a:endParaRPr lang="th-TH" sz="1400" dirty="0"/>
          </a:p>
        </p:txBody>
      </p:sp>
      <p:sp>
        <p:nvSpPr>
          <p:cNvPr id="9" name="Rectangle 8">
            <a:extLst>
              <a:ext uri="{FF2B5EF4-FFF2-40B4-BE49-F238E27FC236}">
                <a16:creationId xmlns:a16="http://schemas.microsoft.com/office/drawing/2014/main" id="{75ECD74C-A536-EE14-4409-F7B99C3F0C2A}"/>
              </a:ext>
            </a:extLst>
          </p:cNvPr>
          <p:cNvSpPr/>
          <p:nvPr/>
        </p:nvSpPr>
        <p:spPr>
          <a:xfrm>
            <a:off x="7843417" y="2621280"/>
            <a:ext cx="1442720" cy="7010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effectLst/>
              </a:rPr>
              <a:t>Model evaluation</a:t>
            </a:r>
            <a:endParaRPr lang="th-TH" sz="1400" dirty="0"/>
          </a:p>
        </p:txBody>
      </p:sp>
      <p:sp>
        <p:nvSpPr>
          <p:cNvPr id="10" name="Rectangle 9">
            <a:extLst>
              <a:ext uri="{FF2B5EF4-FFF2-40B4-BE49-F238E27FC236}">
                <a16:creationId xmlns:a16="http://schemas.microsoft.com/office/drawing/2014/main" id="{414607FC-7512-B8DA-AC2F-81008968F62E}"/>
              </a:ext>
            </a:extLst>
          </p:cNvPr>
          <p:cNvSpPr/>
          <p:nvPr/>
        </p:nvSpPr>
        <p:spPr>
          <a:xfrm>
            <a:off x="9540611" y="2621280"/>
            <a:ext cx="1442720" cy="7010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effectLst/>
              </a:rPr>
              <a:t>Model deployment</a:t>
            </a:r>
          </a:p>
          <a:p>
            <a:pPr algn="ctr"/>
            <a:endParaRPr lang="th-TH" sz="1400" dirty="0"/>
          </a:p>
        </p:txBody>
      </p:sp>
      <p:cxnSp>
        <p:nvCxnSpPr>
          <p:cNvPr id="12" name="Straight Arrow Connector 11">
            <a:extLst>
              <a:ext uri="{FF2B5EF4-FFF2-40B4-BE49-F238E27FC236}">
                <a16:creationId xmlns:a16="http://schemas.microsoft.com/office/drawing/2014/main" id="{F39BAA52-4725-EFD6-1661-F97182C29EDD}"/>
              </a:ext>
            </a:extLst>
          </p:cNvPr>
          <p:cNvCxnSpPr>
            <a:stCxn id="2" idx="3"/>
            <a:endCxn id="6" idx="1"/>
          </p:cNvCxnSpPr>
          <p:nvPr/>
        </p:nvCxnSpPr>
        <p:spPr>
          <a:xfrm>
            <a:off x="2503602" y="2971800"/>
            <a:ext cx="2970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051E375-241A-686F-86CA-8F25BF5DDD93}"/>
              </a:ext>
            </a:extLst>
          </p:cNvPr>
          <p:cNvCxnSpPr>
            <a:stCxn id="6" idx="3"/>
            <a:endCxn id="7" idx="1"/>
          </p:cNvCxnSpPr>
          <p:nvPr/>
        </p:nvCxnSpPr>
        <p:spPr>
          <a:xfrm>
            <a:off x="4243369" y="2971800"/>
            <a:ext cx="2300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C640F73-7E45-E45A-682F-663CC76155C4}"/>
              </a:ext>
            </a:extLst>
          </p:cNvPr>
          <p:cNvCxnSpPr>
            <a:stCxn id="7" idx="3"/>
          </p:cNvCxnSpPr>
          <p:nvPr/>
        </p:nvCxnSpPr>
        <p:spPr>
          <a:xfrm>
            <a:off x="5916157" y="2971800"/>
            <a:ext cx="3830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3709C13-EE91-BEB4-82AD-2FC1922220C7}"/>
              </a:ext>
            </a:extLst>
          </p:cNvPr>
          <p:cNvCxnSpPr>
            <a:stCxn id="8" idx="3"/>
            <a:endCxn id="9" idx="1"/>
          </p:cNvCxnSpPr>
          <p:nvPr/>
        </p:nvCxnSpPr>
        <p:spPr>
          <a:xfrm>
            <a:off x="7588945" y="2971800"/>
            <a:ext cx="2544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9A75A9E-9070-36A3-82F1-D504D74FDB0E}"/>
              </a:ext>
            </a:extLst>
          </p:cNvPr>
          <p:cNvCxnSpPr>
            <a:stCxn id="9" idx="3"/>
            <a:endCxn id="10" idx="1"/>
          </p:cNvCxnSpPr>
          <p:nvPr/>
        </p:nvCxnSpPr>
        <p:spPr>
          <a:xfrm>
            <a:off x="9286137" y="2971800"/>
            <a:ext cx="254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52239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9803027" cy="3811588"/>
          </a:xfrm>
          <a:prstGeom prst="rect">
            <a:avLst/>
          </a:prstGeom>
        </p:spPr>
        <p:txBody>
          <a:bodyPr>
            <a:normAutofit fontScale="70000" lnSpcReduction="2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th-TH" sz="2200" dirty="0">
              <a:solidFill>
                <a:schemeClr val="accent3">
                  <a:lumMod val="25000"/>
                </a:schemeClr>
              </a:solidFill>
              <a:latin typeface="Abadi" panose="020B0604020104020204" pitchFamily="34" charset="0"/>
            </a:endParaRPr>
          </a:p>
          <a:p>
            <a:pPr>
              <a:lnSpc>
                <a:spcPct val="100000"/>
              </a:lnSpc>
              <a:spcBef>
                <a:spcPts val="1400"/>
              </a:spcBef>
            </a:pPr>
            <a:endParaRPr lang="th-TH"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a:lnSpc>
                <a:spcPct val="100000"/>
              </a:lnSpc>
              <a:spcBef>
                <a:spcPts val="1400"/>
              </a:spcBef>
            </a:pPr>
            <a:r>
              <a:rPr lang="en-US" sz="2200" dirty="0">
                <a:solidFill>
                  <a:srgbClr val="0B49CB"/>
                </a:solidFill>
                <a:latin typeface="Abadi" panose="020B0604020104020204" pitchFamily="34" charset="0"/>
              </a:rPr>
              <a:t>CCFAS SLC 40: Most flights have a Class of 0 (blue), with a few Class 1 (orange) scattered throughout, suggesting more failures (or whatever 0 represents) than successes.</a:t>
            </a:r>
          </a:p>
          <a:p>
            <a:pPr>
              <a:lnSpc>
                <a:spcPct val="100000"/>
              </a:lnSpc>
              <a:spcBef>
                <a:spcPts val="1400"/>
              </a:spcBef>
            </a:pPr>
            <a:r>
              <a:rPr lang="en-US" sz="2200" dirty="0">
                <a:solidFill>
                  <a:srgbClr val="0B49CB"/>
                </a:solidFill>
                <a:latin typeface="Abadi" panose="020B0604020104020204" pitchFamily="34" charset="0"/>
              </a:rPr>
              <a:t>VAFB SLC 4E: This dataset has fewer flights, with a mix of Class 0 and 1, indicating a more balanced outcome between the two classes.</a:t>
            </a:r>
          </a:p>
          <a:p>
            <a:pPr>
              <a:lnSpc>
                <a:spcPct val="100000"/>
              </a:lnSpc>
              <a:spcBef>
                <a:spcPts val="1400"/>
              </a:spcBef>
            </a:pPr>
            <a:r>
              <a:rPr lang="en-US" sz="2200" dirty="0">
                <a:solidFill>
                  <a:srgbClr val="0B49CB"/>
                </a:solidFill>
                <a:latin typeface="Abadi" panose="020B0604020104020204" pitchFamily="34" charset="0"/>
              </a:rPr>
              <a:t>KSC LC 39A: Similar to CCFAS SLC 40, this shows more Class 0 than Class 1, with Class 1 appearing sporadically.</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E9F83B0B-81FF-B20B-8670-BD9C26B08BA3}"/>
              </a:ext>
            </a:extLst>
          </p:cNvPr>
          <p:cNvPicPr>
            <a:picLocks noChangeAspect="1"/>
          </p:cNvPicPr>
          <p:nvPr/>
        </p:nvPicPr>
        <p:blipFill>
          <a:blip r:embed="rId3"/>
          <a:stretch>
            <a:fillRect/>
          </a:stretch>
        </p:blipFill>
        <p:spPr>
          <a:xfrm>
            <a:off x="2536385" y="2484032"/>
            <a:ext cx="6733149" cy="128160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6"/>
            <a:ext cx="11208629" cy="4513923"/>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a:lnSpc>
                <a:spcPct val="100000"/>
              </a:lnSpc>
              <a:spcBef>
                <a:spcPts val="1400"/>
              </a:spcBef>
            </a:pPr>
            <a:r>
              <a:rPr lang="en-US" sz="1500" dirty="0">
                <a:solidFill>
                  <a:srgbClr val="0B49CB"/>
                </a:solidFill>
                <a:latin typeface="Abadi" panose="020B0604020104020204" pitchFamily="34" charset="0"/>
              </a:rPr>
              <a:t>CCFAS SLC 40: Most launches have payload masses between 0 and 6,000 kg, with a mix of Class 0 and 1. A few launches exceed 10,000 kg, mostly Class 1.</a:t>
            </a:r>
          </a:p>
          <a:p>
            <a:pPr>
              <a:lnSpc>
                <a:spcPct val="100000"/>
              </a:lnSpc>
              <a:spcBef>
                <a:spcPts val="1400"/>
              </a:spcBef>
            </a:pPr>
            <a:r>
              <a:rPr lang="en-US" sz="1500" dirty="0">
                <a:solidFill>
                  <a:srgbClr val="0B49CB"/>
                </a:solidFill>
                <a:latin typeface="Abadi" panose="020B0604020104020204" pitchFamily="34" charset="0"/>
              </a:rPr>
              <a:t>VAFB SLC 4E: Launches are sparse, with payload masses mostly below 6,000 kg and a single outlier around 10,000 kg (Class 1).</a:t>
            </a:r>
          </a:p>
          <a:p>
            <a:pPr>
              <a:lnSpc>
                <a:spcPct val="100000"/>
              </a:lnSpc>
              <a:spcBef>
                <a:spcPts val="1400"/>
              </a:spcBef>
            </a:pPr>
            <a:r>
              <a:rPr lang="en-US" sz="1500" dirty="0">
                <a:solidFill>
                  <a:srgbClr val="0B49CB"/>
                </a:solidFill>
                <a:latin typeface="Abadi" panose="020B0604020104020204" pitchFamily="34" charset="0"/>
              </a:rPr>
              <a:t>KSC LC 39A: Payload masses are generally below 6,000 kg, with a few instances up to 14,000 kg, mostly Class 0, and some Class 1 at higher masses.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64F363E0-D36B-6B02-A6B8-005C17448CE7}"/>
              </a:ext>
            </a:extLst>
          </p:cNvPr>
          <p:cNvPicPr>
            <a:picLocks noChangeAspect="1"/>
          </p:cNvPicPr>
          <p:nvPr/>
        </p:nvPicPr>
        <p:blipFill>
          <a:blip r:embed="rId3"/>
          <a:stretch>
            <a:fillRect/>
          </a:stretch>
        </p:blipFill>
        <p:spPr>
          <a:xfrm>
            <a:off x="2698586" y="2557161"/>
            <a:ext cx="7351475" cy="139807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63041"/>
            <a:ext cx="11421989" cy="4964170"/>
          </a:xfrm>
          <a:prstGeom prst="rect">
            <a:avLst/>
          </a:prstGeom>
        </p:spPr>
        <p:txBody>
          <a:bodyPr>
            <a:normAutofit fontScale="925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a:lnSpc>
                <a:spcPct val="100000"/>
              </a:lnSpc>
              <a:spcBef>
                <a:spcPts val="1400"/>
              </a:spcBef>
            </a:pPr>
            <a:r>
              <a:rPr lang="en-US" sz="1600" dirty="0">
                <a:solidFill>
                  <a:srgbClr val="0B49CB"/>
                </a:solidFill>
                <a:latin typeface="Abadi" panose="020B0604020104020204" pitchFamily="34" charset="0"/>
              </a:rPr>
              <a:t>Highest Success Rates: ES-L1, GEO, GTO, and SO all have a success rate of 1.0, indicating 100% successful launches for these orbit types.</a:t>
            </a:r>
          </a:p>
          <a:p>
            <a:pPr>
              <a:lnSpc>
                <a:spcPct val="100000"/>
              </a:lnSpc>
              <a:spcBef>
                <a:spcPts val="1400"/>
              </a:spcBef>
            </a:pPr>
            <a:r>
              <a:rPr lang="en-US" sz="1600" dirty="0">
                <a:solidFill>
                  <a:srgbClr val="0B49CB"/>
                </a:solidFill>
                <a:latin typeface="Abadi" panose="020B0604020104020204" pitchFamily="34" charset="0"/>
              </a:rPr>
              <a:t>High Success Rates: SSO (around 0.9) and VLEO (around 0.85) also show high success rates, though not perfect.</a:t>
            </a:r>
          </a:p>
          <a:p>
            <a:pPr>
              <a:lnSpc>
                <a:spcPct val="100000"/>
              </a:lnSpc>
              <a:spcBef>
                <a:spcPts val="1400"/>
              </a:spcBef>
            </a:pPr>
            <a:r>
              <a:rPr lang="en-US" sz="1600" dirty="0">
                <a:solidFill>
                  <a:srgbClr val="0B49CB"/>
                </a:solidFill>
                <a:latin typeface="Abadi" panose="020B0604020104020204" pitchFamily="34" charset="0"/>
              </a:rPr>
              <a:t>Moderate Success Rates: ISS, LEO, MEO, and PO have success rates around 0.65 to 0.7, suggesting a moderate level of success with some failures.</a:t>
            </a:r>
          </a:p>
          <a:p>
            <a:pPr>
              <a:lnSpc>
                <a:spcPct val="100000"/>
              </a:lnSpc>
              <a:spcBef>
                <a:spcPts val="1400"/>
              </a:spcBef>
            </a:pPr>
            <a:r>
              <a:rPr lang="en-US" sz="1600" dirty="0">
                <a:solidFill>
                  <a:srgbClr val="0B49CB"/>
                </a:solidFill>
                <a:latin typeface="Abadi" panose="020B0604020104020204" pitchFamily="34" charset="0"/>
              </a:rPr>
              <a:t>Lowest Success Rate: HEO has the lowest success rate at around 0.55, indicating more failures than successes for this orbit type.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E1B654B1-94DA-675A-DFD5-711F8DB6A39A}"/>
              </a:ext>
            </a:extLst>
          </p:cNvPr>
          <p:cNvPicPr>
            <a:picLocks noChangeAspect="1"/>
          </p:cNvPicPr>
          <p:nvPr/>
        </p:nvPicPr>
        <p:blipFill>
          <a:blip r:embed="rId3"/>
          <a:stretch>
            <a:fillRect/>
          </a:stretch>
        </p:blipFill>
        <p:spPr>
          <a:xfrm>
            <a:off x="3913690" y="1945661"/>
            <a:ext cx="3134660" cy="184907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09355"/>
            <a:ext cx="10515599" cy="4616217"/>
          </a:xfrm>
          <a:prstGeom prst="rect">
            <a:avLst/>
          </a:prstGeom>
        </p:spPr>
        <p:txBody>
          <a:bodyPr>
            <a:normAutofit fontScale="92500"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a:lnSpc>
                <a:spcPct val="100000"/>
              </a:lnSpc>
              <a:spcBef>
                <a:spcPts val="1400"/>
              </a:spcBef>
            </a:pPr>
            <a:r>
              <a:rPr lang="en-US" sz="1600" dirty="0">
                <a:solidFill>
                  <a:srgbClr val="0B49CB"/>
                </a:solidFill>
                <a:latin typeface="Abadi" panose="020B0604020104020204" pitchFamily="34" charset="0"/>
              </a:rPr>
              <a:t>Highest Flight Numbers: GEO, GTO, MEO, and VLEO have the highest flight numbers, reaching close to 80, indicating these orbits have been targeted in the most launches.</a:t>
            </a:r>
          </a:p>
          <a:p>
            <a:pPr>
              <a:lnSpc>
                <a:spcPct val="100000"/>
              </a:lnSpc>
              <a:spcBef>
                <a:spcPts val="1400"/>
              </a:spcBef>
            </a:pPr>
            <a:r>
              <a:rPr lang="en-US" sz="1600" dirty="0">
                <a:solidFill>
                  <a:srgbClr val="0B49CB"/>
                </a:solidFill>
                <a:latin typeface="Abadi" panose="020B0604020104020204" pitchFamily="34" charset="0"/>
              </a:rPr>
              <a:t>Moderate Flight Numbers: HEO, ISS, PO, and SO have flight numbers around 40-60, suggesting a moderate number of launches.</a:t>
            </a:r>
          </a:p>
          <a:p>
            <a:pPr>
              <a:lnSpc>
                <a:spcPct val="100000"/>
              </a:lnSpc>
              <a:spcBef>
                <a:spcPts val="1400"/>
              </a:spcBef>
            </a:pPr>
            <a:r>
              <a:rPr lang="en-US" sz="1600" dirty="0">
                <a:solidFill>
                  <a:srgbClr val="0B49CB"/>
                </a:solidFill>
                <a:latin typeface="Abadi" panose="020B0604020104020204" pitchFamily="34" charset="0"/>
              </a:rPr>
              <a:t>Lowest Flight Numbers: ES-L1 and LEO have the lowest flight numbers, around 15-20, indicating fewer launches to these orbits.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E3868F8E-488E-12BF-39CC-D12637E248BB}"/>
              </a:ext>
            </a:extLst>
          </p:cNvPr>
          <p:cNvPicPr>
            <a:picLocks noChangeAspect="1"/>
          </p:cNvPicPr>
          <p:nvPr/>
        </p:nvPicPr>
        <p:blipFill>
          <a:blip r:embed="rId3"/>
          <a:stretch>
            <a:fillRect/>
          </a:stretch>
        </p:blipFill>
        <p:spPr>
          <a:xfrm>
            <a:off x="4768676" y="1830506"/>
            <a:ext cx="3298364" cy="180240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17319"/>
            <a:ext cx="10802229" cy="5009891"/>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a:lnSpc>
                <a:spcPct val="100000"/>
              </a:lnSpc>
              <a:spcBef>
                <a:spcPts val="1400"/>
              </a:spcBef>
            </a:pPr>
            <a:r>
              <a:rPr lang="en-US" sz="1500" dirty="0">
                <a:solidFill>
                  <a:srgbClr val="0B49CB"/>
                </a:solidFill>
                <a:latin typeface="Abadi" panose="020B0604020104020204" pitchFamily="34" charset="0"/>
              </a:rPr>
              <a:t>LEO: Mostly low payload masses (0-4,000 kg), with a mix of failures and successes. ISS: Payload masses around 2,000-6,000 kg, with more successes than failures. PO: Few launches, mostly failures at lower masses (0-2,000 kg), with one success at higher mass. GTO: Payload masses between 2,000-8,000 kg, with a balanced mix of failures and successes.ES-L1: Low masses (0-4,000 kg), all successes. SSO: Low to moderate masses (0-6,000 kg), mostly successes. HEO: Low masses (0-2,000 kg), mostly successes with one failure. MEO: Low masses (0-4,000 kg), mostly successes with one failure. VLEO: Moderate masses (4,000-14,000 kg), with a mix of failures and successes.SO: Very low masses (0-2,000 kg), one failure. GEO: Single success at around 6,000 kg.</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26DC19C6-383B-B0E2-639E-2B02FDCA7BF0}"/>
              </a:ext>
            </a:extLst>
          </p:cNvPr>
          <p:cNvPicPr>
            <a:picLocks noChangeAspect="1"/>
          </p:cNvPicPr>
          <p:nvPr/>
        </p:nvPicPr>
        <p:blipFill>
          <a:blip r:embed="rId3"/>
          <a:stretch>
            <a:fillRect/>
          </a:stretch>
        </p:blipFill>
        <p:spPr>
          <a:xfrm>
            <a:off x="4177174" y="1954150"/>
            <a:ext cx="3701274" cy="173393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23205"/>
            <a:ext cx="11218789" cy="4904005"/>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a:lnSpc>
                <a:spcPct val="100000"/>
              </a:lnSpc>
              <a:spcBef>
                <a:spcPts val="1400"/>
              </a:spcBef>
            </a:pPr>
            <a:r>
              <a:rPr lang="en-US" sz="1400" dirty="0">
                <a:solidFill>
                  <a:srgbClr val="0B49CB"/>
                </a:solidFill>
                <a:latin typeface="Abadi" panose="020B0604020104020204" pitchFamily="34" charset="0"/>
              </a:rPr>
              <a:t>2010-2012: Success rate is near 0, indicating very few or no successful launches.</a:t>
            </a:r>
          </a:p>
          <a:p>
            <a:pPr>
              <a:lnSpc>
                <a:spcPct val="100000"/>
              </a:lnSpc>
              <a:spcBef>
                <a:spcPts val="1400"/>
              </a:spcBef>
            </a:pPr>
            <a:r>
              <a:rPr lang="en-US" sz="1400" dirty="0">
                <a:solidFill>
                  <a:srgbClr val="0B49CB"/>
                </a:solidFill>
                <a:latin typeface="Abadi" panose="020B0604020104020204" pitchFamily="34" charset="0"/>
              </a:rPr>
              <a:t>2013: Success rate rises to around 0.4.</a:t>
            </a:r>
          </a:p>
          <a:p>
            <a:pPr>
              <a:lnSpc>
                <a:spcPct val="100000"/>
              </a:lnSpc>
              <a:spcBef>
                <a:spcPts val="1400"/>
              </a:spcBef>
            </a:pPr>
            <a:r>
              <a:rPr lang="en-US" sz="1400" dirty="0">
                <a:solidFill>
                  <a:srgbClr val="0B49CB"/>
                </a:solidFill>
                <a:latin typeface="Abadi" panose="020B0604020104020204" pitchFamily="34" charset="0"/>
              </a:rPr>
              <a:t>2014-2015: Success rate stabilizes around 0.4.</a:t>
            </a:r>
          </a:p>
          <a:p>
            <a:pPr>
              <a:lnSpc>
                <a:spcPct val="100000"/>
              </a:lnSpc>
              <a:spcBef>
                <a:spcPts val="1400"/>
              </a:spcBef>
            </a:pPr>
            <a:r>
              <a:rPr lang="en-US" sz="1400" dirty="0">
                <a:solidFill>
                  <a:srgbClr val="0B49CB"/>
                </a:solidFill>
                <a:latin typeface="Abadi" panose="020B0604020104020204" pitchFamily="34" charset="0"/>
              </a:rPr>
              <a:t>2016: Sharp increase to about 0.6.</a:t>
            </a:r>
          </a:p>
          <a:p>
            <a:pPr>
              <a:lnSpc>
                <a:spcPct val="100000"/>
              </a:lnSpc>
              <a:spcBef>
                <a:spcPts val="1400"/>
              </a:spcBef>
            </a:pPr>
            <a:r>
              <a:rPr lang="en-US" sz="1400" dirty="0">
                <a:solidFill>
                  <a:srgbClr val="0B49CB"/>
                </a:solidFill>
                <a:latin typeface="Abadi" panose="020B0604020104020204" pitchFamily="34" charset="0"/>
              </a:rPr>
              <a:t>2017: Peaks at around 0.9.</a:t>
            </a:r>
          </a:p>
          <a:p>
            <a:pPr>
              <a:lnSpc>
                <a:spcPct val="100000"/>
              </a:lnSpc>
              <a:spcBef>
                <a:spcPts val="1400"/>
              </a:spcBef>
            </a:pPr>
            <a:r>
              <a:rPr lang="en-US" sz="1400" dirty="0">
                <a:solidFill>
                  <a:srgbClr val="0B49CB"/>
                </a:solidFill>
                <a:latin typeface="Abadi" panose="020B0604020104020204" pitchFamily="34" charset="0"/>
              </a:rPr>
              <a:t>2018: Drops to about 0.6.</a:t>
            </a:r>
          </a:p>
          <a:p>
            <a:pPr>
              <a:lnSpc>
                <a:spcPct val="100000"/>
              </a:lnSpc>
              <a:spcBef>
                <a:spcPts val="1400"/>
              </a:spcBef>
            </a:pPr>
            <a:r>
              <a:rPr lang="en-US" sz="1400" dirty="0">
                <a:solidFill>
                  <a:srgbClr val="0B49CB"/>
                </a:solidFill>
                <a:latin typeface="Abadi" panose="020B0604020104020204" pitchFamily="34" charset="0"/>
              </a:rPr>
              <a:t>2019: Rises again to nearly 1.0.</a:t>
            </a:r>
          </a:p>
          <a:p>
            <a:pPr>
              <a:lnSpc>
                <a:spcPct val="100000"/>
              </a:lnSpc>
              <a:spcBef>
                <a:spcPts val="1400"/>
              </a:spcBef>
            </a:pPr>
            <a:r>
              <a:rPr lang="en-US" sz="1400" dirty="0">
                <a:solidFill>
                  <a:srgbClr val="0B49CB"/>
                </a:solidFill>
                <a:latin typeface="Abadi" panose="020B0604020104020204" pitchFamily="34" charset="0"/>
              </a:rPr>
              <a:t>2020: Slight decline to around 0.8.</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2ED6221E-596C-F619-C8A9-236DAD8E9441}"/>
              </a:ext>
            </a:extLst>
          </p:cNvPr>
          <p:cNvPicPr>
            <a:picLocks noChangeAspect="1"/>
          </p:cNvPicPr>
          <p:nvPr/>
        </p:nvPicPr>
        <p:blipFill>
          <a:blip r:embed="rId3"/>
          <a:stretch>
            <a:fillRect/>
          </a:stretch>
        </p:blipFill>
        <p:spPr>
          <a:xfrm>
            <a:off x="5768642" y="2961447"/>
            <a:ext cx="5653348" cy="2846373"/>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r>
              <a:rPr lang="en-US" sz="1400" dirty="0">
                <a:solidFill>
                  <a:srgbClr val="0948CB"/>
                </a:solidFill>
                <a:latin typeface="Abadi" panose="020B0604020104020204" pitchFamily="34" charset="0"/>
              </a:rPr>
              <a:t>The DISTINCT function ensures that only unique launch site names are returned, eliminating any duplicates. The result indicates that there are three distinct launch sites in the dataset: CCAFS LC-40, VAFB SLC-4E, and KSC LC-39A, which are likely abbreviations for specific launch facilities</a:t>
            </a:r>
            <a:r>
              <a:rPr lang="en-US" sz="2200" dirty="0">
                <a:solidFill>
                  <a:schemeClr val="accent3">
                    <a:lumMod val="25000"/>
                  </a:schemeClr>
                </a:solidFill>
                <a:latin typeface="Abadi" panose="020B0604020104020204" pitchFamily="34" charset="0"/>
              </a:rPr>
              <a: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59FBEF74-D446-7052-82F6-4A1117B4E83C}"/>
              </a:ext>
            </a:extLst>
          </p:cNvPr>
          <p:cNvPicPr>
            <a:picLocks noChangeAspect="1"/>
          </p:cNvPicPr>
          <p:nvPr/>
        </p:nvPicPr>
        <p:blipFill>
          <a:blip r:embed="rId3"/>
          <a:srcRect r="61496"/>
          <a:stretch/>
        </p:blipFill>
        <p:spPr>
          <a:xfrm>
            <a:off x="3096583" y="2288610"/>
            <a:ext cx="3344858" cy="1926452"/>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r>
              <a:rPr lang="en-US" sz="1500" dirty="0">
                <a:solidFill>
                  <a:srgbClr val="0948CB"/>
                </a:solidFill>
                <a:latin typeface="Abadi" panose="020B0604020104020204" pitchFamily="34" charset="0"/>
              </a:rPr>
              <a:t>The query filters for launches from sites starting with "CCAFS" (Cape Canaveral Air Force Station) and limits the output to 5 rows. The results show early SpaceX missions (2010-2013) with Falcon 9 v1.0 boosters, primarily delivering Dragon spacecraft to LEO or ISS for NASA and SpaceX. Early missions (2010) had landing failures (parachute issues), while later ones (2012-2013) had no landing attempts but successful mission outcomes. Payload masses range from 0 kg (qualification unit) to 677 kg.</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56C9A0F6-6796-8098-E3B3-9DC7FCFA803B}"/>
              </a:ext>
            </a:extLst>
          </p:cNvPr>
          <p:cNvPicPr>
            <a:picLocks noChangeAspect="1"/>
          </p:cNvPicPr>
          <p:nvPr/>
        </p:nvPicPr>
        <p:blipFill>
          <a:blip r:embed="rId3"/>
          <a:stretch>
            <a:fillRect/>
          </a:stretch>
        </p:blipFill>
        <p:spPr>
          <a:xfrm>
            <a:off x="1676401" y="2274937"/>
            <a:ext cx="7853679" cy="156732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r>
              <a:rPr lang="en-US" sz="1400" dirty="0">
                <a:solidFill>
                  <a:srgbClr val="0948CB"/>
                </a:solidFill>
                <a:latin typeface="Abadi" panose="020B0604020104020204" pitchFamily="34" charset="0"/>
              </a:rPr>
              <a:t>The SUM function calculates the total payload mass for all launches associated with NASA (CRS) in the SPACEXTBL dataset. The result, 45,596 kg, represents the cumulative payload mass delivered by these missions, indicating a significant contribution to space transport for NASA under the Commercial Resupply Services program.</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58304E64-4E36-04F6-31BC-1248C7382FA6}"/>
              </a:ext>
            </a:extLst>
          </p:cNvPr>
          <p:cNvPicPr>
            <a:picLocks noChangeAspect="1"/>
          </p:cNvPicPr>
          <p:nvPr/>
        </p:nvPicPr>
        <p:blipFill>
          <a:blip r:embed="rId3"/>
          <a:srcRect t="7268"/>
          <a:stretch/>
        </p:blipFill>
        <p:spPr>
          <a:xfrm>
            <a:off x="2739912" y="2407920"/>
            <a:ext cx="6163535" cy="133391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r>
              <a:rPr lang="en-US" sz="1400" dirty="0">
                <a:solidFill>
                  <a:srgbClr val="0948CB"/>
                </a:solidFill>
                <a:latin typeface="Abadi" panose="020B0604020104020204" pitchFamily="34" charset="0"/>
              </a:rPr>
              <a:t>The AVG function calculates the average payload mass for all launches conducted with the F9 v1.1 booster version in the SPACEXTBL dataset. The result, 2928.4 kg, indicates the mean payload mass carried by this specific booster version, reflecting its typical payload capacity during its operational period.</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CAD804F8-8722-B469-06F7-B26A29F1BA29}"/>
              </a:ext>
            </a:extLst>
          </p:cNvPr>
          <p:cNvPicPr>
            <a:picLocks noChangeAspect="1"/>
          </p:cNvPicPr>
          <p:nvPr/>
        </p:nvPicPr>
        <p:blipFill>
          <a:blip r:embed="rId3"/>
          <a:stretch>
            <a:fillRect/>
          </a:stretch>
        </p:blipFill>
        <p:spPr>
          <a:xfrm>
            <a:off x="2596384" y="2345597"/>
            <a:ext cx="6430272" cy="133368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r>
              <a:rPr lang="en-US" sz="1400" dirty="0">
                <a:solidFill>
                  <a:srgbClr val="0948CB"/>
                </a:solidFill>
                <a:latin typeface="Abadi" panose="020B0604020104020204" pitchFamily="34" charset="0"/>
              </a:rPr>
              <a:t>The MIN function retrieves the earliest date from the SPACEXTBL dataset where the mission outcome is "Success." The result, June 4, 2010, indicates the date of the first successful mission recorded in the dataset, marking the beginning of successful launches for this dataset, likely associated with SpaceX's early missions.</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9574190F-8010-F97D-91B2-AA0F0858858F}"/>
              </a:ext>
            </a:extLst>
          </p:cNvPr>
          <p:cNvPicPr>
            <a:picLocks noChangeAspect="1"/>
          </p:cNvPicPr>
          <p:nvPr/>
        </p:nvPicPr>
        <p:blipFill>
          <a:blip r:embed="rId3"/>
          <a:stretch>
            <a:fillRect/>
          </a:stretch>
        </p:blipFill>
        <p:spPr>
          <a:xfrm>
            <a:off x="3174675" y="2347498"/>
            <a:ext cx="5706271" cy="139084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r>
              <a:rPr lang="en-US" sz="1400" dirty="0">
                <a:solidFill>
                  <a:srgbClr val="0948CB"/>
                </a:solidFill>
                <a:latin typeface="Abadi" panose="020B0604020104020204" pitchFamily="34" charset="0"/>
              </a:rPr>
              <a:t>The query filters for successful missions with payload masses between 4,000 kg and 6,000 kg. The results show a range of Falcon 9 booster versions, from early models like F9 v1.1 to later ones like F9 B5 series, indicating that various iterations of the Falcon 9 rocket were capable of successfully launching payloads in this mass range. The list includes both initial versions (e.g., F9 v1.1) and reusable boosters (e.g., F9 FT B1021.2, F9 B5 B1062.1), reflecting SpaceX's evolution in booster technology and reuse.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9B899136-BF8A-3CB1-A61F-6E5AFA1FB64B}"/>
              </a:ext>
            </a:extLst>
          </p:cNvPr>
          <p:cNvPicPr>
            <a:picLocks noChangeAspect="1"/>
          </p:cNvPicPr>
          <p:nvPr/>
        </p:nvPicPr>
        <p:blipFill>
          <a:blip r:embed="rId3"/>
          <a:stretch>
            <a:fillRect/>
          </a:stretch>
        </p:blipFill>
        <p:spPr>
          <a:xfrm>
            <a:off x="5642804" y="4750118"/>
            <a:ext cx="2528605" cy="177243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r>
              <a:rPr lang="en-US" sz="1400" dirty="0">
                <a:solidFill>
                  <a:srgbClr val="0948CB"/>
                </a:solidFill>
                <a:latin typeface="Abadi" panose="020B0604020104020204" pitchFamily="34" charset="0"/>
              </a:rPr>
              <a:t>The query uses SUM with CASE statements to count missions based on their outcomes. The first SUM counts missions where the outcome contains "Success" (assigning 1 for each match, 0 otherwise), and the second counts those with "Failure." The result indicates 100 successful missions and only 1 failed mission in the dataset, suggesting a very high success rate for these launches, likely SpaceX missions.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9781581B-C9A8-95E5-6870-166A11EA4657}"/>
              </a:ext>
            </a:extLst>
          </p:cNvPr>
          <p:cNvPicPr>
            <a:picLocks noChangeAspect="1"/>
          </p:cNvPicPr>
          <p:nvPr/>
        </p:nvPicPr>
        <p:blipFill>
          <a:blip r:embed="rId3"/>
          <a:stretch>
            <a:fillRect/>
          </a:stretch>
        </p:blipFill>
        <p:spPr>
          <a:xfrm>
            <a:off x="1969964" y="2427823"/>
            <a:ext cx="7345680" cy="88810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r>
              <a:rPr lang="en-US" sz="1500" dirty="0">
                <a:solidFill>
                  <a:srgbClr val="0948CB"/>
                </a:solidFill>
                <a:latin typeface="Abadi" panose="020B0604020104020204" pitchFamily="34" charset="0"/>
              </a:rPr>
              <a:t>The subquery SELECT MAX(PAYLOAD_MASS_KG) finds the highest payload mass in the dataset, and the main query retrieves the booster versions associated with that maximum mass. The results show various Falcon 9 B5 series boosters, indicating that multiple launches using different B5 boosters (many of which are reusable, as denoted by the suffixes like .4, .5, etc.) successfully carried the heaviest payloads recorded in the dataset. This highlights the capability of the F9 B5 series to handle the largest payloads.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4C5DB7E2-1992-0721-CF80-56B3E44490FB}"/>
              </a:ext>
            </a:extLst>
          </p:cNvPr>
          <p:cNvPicPr>
            <a:picLocks noChangeAspect="1"/>
          </p:cNvPicPr>
          <p:nvPr/>
        </p:nvPicPr>
        <p:blipFill>
          <a:blip r:embed="rId3"/>
          <a:stretch>
            <a:fillRect/>
          </a:stretch>
        </p:blipFill>
        <p:spPr>
          <a:xfrm>
            <a:off x="3637641" y="2244091"/>
            <a:ext cx="4010325" cy="199263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6750"/>
            <a:ext cx="9745589" cy="4351338"/>
          </a:xfrm>
          <a:prstGeom prst="rect">
            <a:avLst/>
          </a:prstGeom>
        </p:spPr>
        <p:txBody>
          <a:bodyPr lIns="91440" tIns="45720" rIns="91440" bIns="45720" anchor="t">
            <a:normAutofit fontScale="77500" lnSpcReduction="20000"/>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p>
          <a:p>
            <a:pPr>
              <a:lnSpc>
                <a:spcPct val="100000"/>
              </a:lnSpc>
              <a:spcBef>
                <a:spcPts val="1400"/>
              </a:spcBef>
            </a:pPr>
            <a:r>
              <a:rPr lang="en-US" sz="2000" dirty="0">
                <a:solidFill>
                  <a:srgbClr val="0948CB"/>
                </a:solidFill>
                <a:latin typeface="Abadi"/>
              </a:rPr>
              <a:t>The query extracts the month from the date using </a:t>
            </a:r>
            <a:r>
              <a:rPr lang="en-US" sz="2000" dirty="0" err="1">
                <a:solidFill>
                  <a:srgbClr val="0948CB"/>
                </a:solidFill>
                <a:latin typeface="Abadi"/>
              </a:rPr>
              <a:t>substr</a:t>
            </a:r>
            <a:r>
              <a:rPr lang="en-US" sz="2000" dirty="0">
                <a:solidFill>
                  <a:srgbClr val="0948CB"/>
                </a:solidFill>
                <a:latin typeface="Abadi"/>
              </a:rPr>
              <a:t>(Date, 6, 2) and maps it to month names with a CASE statement. It filters for 2015 launches (</a:t>
            </a:r>
            <a:r>
              <a:rPr lang="en-US" sz="2000" dirty="0" err="1">
                <a:solidFill>
                  <a:srgbClr val="0948CB"/>
                </a:solidFill>
                <a:latin typeface="Abadi"/>
              </a:rPr>
              <a:t>substr</a:t>
            </a:r>
            <a:r>
              <a:rPr lang="en-US" sz="2000" dirty="0">
                <a:solidFill>
                  <a:srgbClr val="0948CB"/>
                </a:solidFill>
                <a:latin typeface="Abadi"/>
              </a:rPr>
              <a:t>(Date, 0, 5) = '2015') where the landing outcome includes "Failure" and "drone ship" (</a:t>
            </a:r>
            <a:r>
              <a:rPr lang="en-US" sz="2000" dirty="0" err="1">
                <a:solidFill>
                  <a:srgbClr val="0948CB"/>
                </a:solidFill>
                <a:latin typeface="Abadi"/>
              </a:rPr>
              <a:t>Landing_Outcome</a:t>
            </a:r>
            <a:r>
              <a:rPr lang="en-US" sz="2000" dirty="0">
                <a:solidFill>
                  <a:srgbClr val="0948CB"/>
                </a:solidFill>
                <a:latin typeface="Abadi"/>
              </a:rPr>
              <a:t> LIKE '%</a:t>
            </a:r>
            <a:r>
              <a:rPr lang="en-US" sz="2000" dirty="0" err="1">
                <a:solidFill>
                  <a:srgbClr val="0948CB"/>
                </a:solidFill>
                <a:latin typeface="Abadi"/>
              </a:rPr>
              <a:t>Failure%drone</a:t>
            </a:r>
            <a:r>
              <a:rPr lang="en-US" sz="2000" dirty="0">
                <a:solidFill>
                  <a:srgbClr val="0948CB"/>
                </a:solidFill>
                <a:latin typeface="Abadi"/>
              </a:rPr>
              <a:t> ship%'). The results show two failed landing attempts on a drone ship in 2015, both at CCAFS LC-40, using F9 v1.1 boosters (B1012 in January and B1015 in April), indicating early challenges in SpaceX's drone ship landing efforts.</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98CEFCA-6C5E-173E-7665-F5E3095B4B2C}"/>
              </a:ext>
            </a:extLst>
          </p:cNvPr>
          <p:cNvPicPr>
            <a:picLocks noChangeAspect="1"/>
          </p:cNvPicPr>
          <p:nvPr/>
        </p:nvPicPr>
        <p:blipFill>
          <a:blip r:embed="rId3"/>
          <a:stretch>
            <a:fillRect/>
          </a:stretch>
        </p:blipFill>
        <p:spPr>
          <a:xfrm>
            <a:off x="4485624" y="1770518"/>
            <a:ext cx="2314360" cy="197852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r>
              <a:rPr lang="en-US" sz="1400" dirty="0">
                <a:solidFill>
                  <a:srgbClr val="0948CB"/>
                </a:solidFill>
                <a:latin typeface="Abadi" panose="020B0604020104020204" pitchFamily="34" charset="0"/>
              </a:rPr>
              <a:t>The query counts landing outcomes for launches within the specified date range (2010-06-04 to 2017-03-20), grouping by outcome and sorting by count in descending order. "No attempt" is the most common (10 times), reflecting many early missions without landing tries. Drone ship outcomes are balanced with 5 successes and 5 failures, showing early development in this landing method. Ground pad successes (3) and controlled ocean landings (3) indicate some reliability, while uncontrolled ocean (2) and parachute failures (2) suggest less consistent methods. Precluded drone ship (1) is the rarest, possibly due to specific mission constraints.</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42CFA96D-B5D4-4B16-45AE-5995CF9DD4C5}"/>
              </a:ext>
            </a:extLst>
          </p:cNvPr>
          <p:cNvPicPr>
            <a:picLocks noChangeAspect="1"/>
          </p:cNvPicPr>
          <p:nvPr/>
        </p:nvPicPr>
        <p:blipFill>
          <a:blip r:embed="rId4"/>
          <a:stretch>
            <a:fillRect/>
          </a:stretch>
        </p:blipFill>
        <p:spPr>
          <a:xfrm>
            <a:off x="8115096" y="2660763"/>
            <a:ext cx="2705304" cy="153647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35882"/>
            <a:ext cx="9699143" cy="34323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400" dirty="0">
                <a:solidFill>
                  <a:srgbClr val="0948CB"/>
                </a:solidFill>
                <a:latin typeface="Abadi" panose="020B0604020104020204" pitchFamily="34" charset="0"/>
              </a:rPr>
              <a:t>Project Background and </a:t>
            </a:r>
            <a:r>
              <a:rPr lang="en-US" sz="2400" dirty="0" err="1">
                <a:solidFill>
                  <a:srgbClr val="0948CB"/>
                </a:solidFill>
                <a:latin typeface="Abadi" panose="020B0604020104020204" pitchFamily="34" charset="0"/>
              </a:rPr>
              <a:t>ContextThis</a:t>
            </a:r>
            <a:r>
              <a:rPr lang="en-US" sz="2400" dirty="0">
                <a:solidFill>
                  <a:srgbClr val="0948CB"/>
                </a:solidFill>
                <a:latin typeface="Abadi" panose="020B0604020104020204" pitchFamily="34" charset="0"/>
              </a:rPr>
              <a:t> project aims to analyze a SpaceX dataset to understand factors influencing the success of Falcon 9 first stage landings. By leveraging data science techniques, we explore historical data to derive insights that can support future mission planning and improve the reusability of rockets—an essential goal for reducing space travel costs.</a:t>
            </a:r>
          </a:p>
          <a:p>
            <a:pPr>
              <a:spcBef>
                <a:spcPts val="1400"/>
              </a:spcBef>
            </a:pPr>
            <a:endParaRPr lang="en-US" sz="2400" dirty="0">
              <a:solidFill>
                <a:srgbClr val="0948CB"/>
              </a:solidFill>
              <a:latin typeface="Abadi" panose="020B0604020104020204" pitchFamily="34" charset="0"/>
            </a:endParaRPr>
          </a:p>
          <a:p>
            <a:pPr>
              <a:spcBef>
                <a:spcPts val="1400"/>
              </a:spcBef>
            </a:pPr>
            <a:r>
              <a:rPr lang="en-US" sz="2400" dirty="0">
                <a:solidFill>
                  <a:srgbClr val="0948CB"/>
                </a:solidFill>
                <a:latin typeface="Abadi" panose="020B0604020104020204" pitchFamily="34" charset="0"/>
              </a:rPr>
              <a:t>Problems You Want to Find Answers </a:t>
            </a:r>
            <a:r>
              <a:rPr lang="en-US" sz="2400" dirty="0" err="1">
                <a:solidFill>
                  <a:srgbClr val="0948CB"/>
                </a:solidFill>
                <a:latin typeface="Abadi" panose="020B0604020104020204" pitchFamily="34" charset="0"/>
              </a:rPr>
              <a:t>ToWhat</a:t>
            </a:r>
            <a:r>
              <a:rPr lang="en-US" sz="2400" dirty="0">
                <a:solidFill>
                  <a:srgbClr val="0948CB"/>
                </a:solidFill>
                <a:latin typeface="Abadi" panose="020B0604020104020204" pitchFamily="34" charset="0"/>
              </a:rPr>
              <a:t> are the key factors that determine whether a Falcon 9 first stage successfully </a:t>
            </a:r>
            <a:r>
              <a:rPr lang="en-US" sz="2400" dirty="0" err="1">
                <a:solidFill>
                  <a:srgbClr val="0948CB"/>
                </a:solidFill>
                <a:latin typeface="Abadi" panose="020B0604020104020204" pitchFamily="34" charset="0"/>
              </a:rPr>
              <a:t>lands?Can</a:t>
            </a:r>
            <a:r>
              <a:rPr lang="en-US" sz="2400" dirty="0">
                <a:solidFill>
                  <a:srgbClr val="0948CB"/>
                </a:solidFill>
                <a:latin typeface="Abadi" panose="020B0604020104020204" pitchFamily="34" charset="0"/>
              </a:rPr>
              <a:t> we build a predictive model to classify future landings based on historical features like payload, launch site, or booster version?</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fontScale="85000" lnSpcReduction="10000"/>
          </a:bodyPr>
          <a:lstStyle/>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pPr>
              <a:lnSpc>
                <a:spcPct val="100000"/>
              </a:lnSpc>
              <a:spcBef>
                <a:spcPts val="1400"/>
              </a:spcBef>
            </a:pPr>
            <a:r>
              <a:rPr lang="en-US" sz="1800" dirty="0">
                <a:solidFill>
                  <a:srgbClr val="0948CB"/>
                </a:solidFill>
                <a:latin typeface="Abadi"/>
              </a:rPr>
              <a:t>Launch Site Markers: If NASA markers (e.g., near Clear Lake) represent launch sites, they are indicated by specific icons or circles (though not explicitly shown in this screenshot). In the previous code, orange circles and markers were used for launch </a:t>
            </a:r>
            <a:r>
              <a:rPr lang="en-US" sz="1800" dirty="0" err="1">
                <a:solidFill>
                  <a:srgbClr val="0948CB"/>
                </a:solidFill>
                <a:latin typeface="Abadi"/>
              </a:rPr>
              <a:t>sites.Proximity</a:t>
            </a:r>
            <a:r>
              <a:rPr lang="en-US" sz="1800" dirty="0">
                <a:solidFill>
                  <a:srgbClr val="0948CB"/>
                </a:solidFill>
                <a:latin typeface="Abadi"/>
              </a:rPr>
              <a:t> Points: The map includes natural and urban proximities like the Gulf Coast, highways (e.g., I-10), and cities (e.g., Houston, Galveston). These could be analyzed for distance calculations as in Task 3.Geographical Features: The map shows rivers, forests, and coastal areas, which are critical for launch site safety and </a:t>
            </a:r>
            <a:r>
              <a:rPr lang="en-US" sz="1800" dirty="0" err="1">
                <a:solidFill>
                  <a:srgbClr val="0948CB"/>
                </a:solidFill>
                <a:latin typeface="Abadi"/>
              </a:rPr>
              <a:t>accessibility.Road</a:t>
            </a:r>
            <a:r>
              <a:rPr lang="en-US" sz="1800" dirty="0">
                <a:solidFill>
                  <a:srgbClr val="0948CB"/>
                </a:solidFill>
                <a:latin typeface="Abadi"/>
              </a:rPr>
              <a:t> Network: Highways and roads indicate infrastructure supporting launch operations.</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of launch site locations around the world</a:t>
            </a:r>
          </a:p>
        </p:txBody>
      </p:sp>
      <p:pic>
        <p:nvPicPr>
          <p:cNvPr id="7" name="Picture 6">
            <a:extLst>
              <a:ext uri="{FF2B5EF4-FFF2-40B4-BE49-F238E27FC236}">
                <a16:creationId xmlns:a16="http://schemas.microsoft.com/office/drawing/2014/main" id="{5146D0CD-7617-CC81-8581-A15A130804FE}"/>
              </a:ext>
            </a:extLst>
          </p:cNvPr>
          <p:cNvPicPr>
            <a:picLocks noChangeAspect="1"/>
          </p:cNvPicPr>
          <p:nvPr/>
        </p:nvPicPr>
        <p:blipFill>
          <a:blip r:embed="rId3"/>
          <a:stretch>
            <a:fillRect/>
          </a:stretch>
        </p:blipFill>
        <p:spPr>
          <a:xfrm>
            <a:off x="5943600" y="2281607"/>
            <a:ext cx="3444586" cy="186771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p>
          <a:p>
            <a:pPr>
              <a:lnSpc>
                <a:spcPct val="100000"/>
              </a:lnSpc>
              <a:spcBef>
                <a:spcPts val="1400"/>
              </a:spcBef>
            </a:pP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pPr>
              <a:lnSpc>
                <a:spcPct val="100000"/>
              </a:lnSpc>
              <a:spcBef>
                <a:spcPts val="1400"/>
              </a:spcBef>
            </a:pPr>
            <a:r>
              <a:rPr lang="en-US" sz="1800" dirty="0">
                <a:solidFill>
                  <a:srgbClr val="0948CB"/>
                </a:solidFill>
                <a:latin typeface="Abadi"/>
              </a:rPr>
              <a:t>The map shows a regional view, likely around the Florida coast (based on previous context with CCAFS LC-40 and KSC).Two orange circles are present, each with a green marker inside, suggesting potential launch sites or areas of </a:t>
            </a:r>
            <a:r>
              <a:rPr lang="en-US" sz="1800" dirty="0" err="1">
                <a:solidFill>
                  <a:srgbClr val="0948CB"/>
                </a:solidFill>
                <a:latin typeface="Abadi"/>
              </a:rPr>
              <a:t>interest.The</a:t>
            </a:r>
            <a:r>
              <a:rPr lang="en-US" sz="1800" dirty="0">
                <a:solidFill>
                  <a:srgbClr val="0948CB"/>
                </a:solidFill>
                <a:latin typeface="Abadi"/>
              </a:rPr>
              <a:t> green markers could indicate successful launches, but the class column from </a:t>
            </a:r>
            <a:r>
              <a:rPr lang="en-US" sz="1800" dirty="0" err="1">
                <a:solidFill>
                  <a:srgbClr val="0948CB"/>
                </a:solidFill>
                <a:latin typeface="Abadi"/>
              </a:rPr>
              <a:t>spacex_df</a:t>
            </a:r>
            <a:r>
              <a:rPr lang="en-US" sz="1800" dirty="0">
                <a:solidFill>
                  <a:srgbClr val="0948CB"/>
                </a:solidFill>
                <a:latin typeface="Abadi"/>
              </a:rPr>
              <a:t> (where 0 = failed, 1 = successful) needs to be incorporated to accurately reflect launch outcomes.</a:t>
            </a: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success/failed launches</a:t>
            </a:r>
          </a:p>
        </p:txBody>
      </p:sp>
      <p:pic>
        <p:nvPicPr>
          <p:cNvPr id="7" name="Picture 6">
            <a:extLst>
              <a:ext uri="{FF2B5EF4-FFF2-40B4-BE49-F238E27FC236}">
                <a16:creationId xmlns:a16="http://schemas.microsoft.com/office/drawing/2014/main" id="{95263302-9B91-51DB-3135-F3E4BAB2F892}"/>
              </a:ext>
            </a:extLst>
          </p:cNvPr>
          <p:cNvPicPr>
            <a:picLocks noChangeAspect="1"/>
          </p:cNvPicPr>
          <p:nvPr/>
        </p:nvPicPr>
        <p:blipFill>
          <a:blip r:embed="rId3"/>
          <a:stretch>
            <a:fillRect/>
          </a:stretch>
        </p:blipFill>
        <p:spPr>
          <a:xfrm>
            <a:off x="5642804" y="2272656"/>
            <a:ext cx="3241484" cy="172863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fontScale="62500" lnSpcReduction="20000"/>
          </a:bodyPr>
          <a:lstStyle/>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pPr>
              <a:lnSpc>
                <a:spcPct val="100000"/>
              </a:lnSpc>
              <a:spcBef>
                <a:spcPts val="1400"/>
              </a:spcBef>
            </a:pPr>
            <a:r>
              <a:rPr lang="en-US" sz="2200" dirty="0">
                <a:solidFill>
                  <a:srgbClr val="0948CB"/>
                </a:solidFill>
                <a:latin typeface="Abadi"/>
              </a:rPr>
              <a:t>Geographical Context: </a:t>
            </a:r>
          </a:p>
          <a:p>
            <a:pPr>
              <a:lnSpc>
                <a:spcPct val="100000"/>
              </a:lnSpc>
              <a:spcBef>
                <a:spcPts val="1400"/>
              </a:spcBef>
            </a:pPr>
            <a:r>
              <a:rPr lang="en-US" sz="2200" dirty="0">
                <a:solidFill>
                  <a:srgbClr val="0948CB"/>
                </a:solidFill>
                <a:latin typeface="Abadi"/>
              </a:rPr>
              <a:t>The map centers on Cape Canaveral, with the Atlantic Ocean to the east and inland areas (e.g., Merritt Island) to the west. This aligns with the location of the Kennedy Space Center (KSC) and Cape Canaveral Air Force Station (CCAFS).</a:t>
            </a:r>
          </a:p>
          <a:p>
            <a:pPr>
              <a:lnSpc>
                <a:spcPct val="100000"/>
              </a:lnSpc>
              <a:spcBef>
                <a:spcPts val="1400"/>
              </a:spcBef>
            </a:pPr>
            <a:r>
              <a:rPr lang="en-US" sz="2200" dirty="0">
                <a:solidFill>
                  <a:srgbClr val="0948CB"/>
                </a:solidFill>
                <a:latin typeface="Abadi"/>
              </a:rPr>
              <a:t>Markers:</a:t>
            </a:r>
          </a:p>
          <a:p>
            <a:pPr>
              <a:lnSpc>
                <a:spcPct val="100000"/>
              </a:lnSpc>
              <a:spcBef>
                <a:spcPts val="1400"/>
              </a:spcBef>
            </a:pPr>
            <a:r>
              <a:rPr lang="en-US" sz="2200" dirty="0">
                <a:solidFill>
                  <a:srgbClr val="0948CB"/>
                </a:solidFill>
                <a:latin typeface="Abadi"/>
              </a:rPr>
              <a:t>Orange Circle with Green Marker: Likely represents a launch site (e.g., CCAFS LC-39A or LC-40), with the green marker possibly indicating a successful launch (based on your Task 2 implementation where green = success).Blue Markers: These could represent proximity points (e.g., coastline, city, highway) as introduced in Task 3. There are multiple blue markers, suggesting several points of interest.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Calculate the distances between a launch site to its proximities</a:t>
            </a:r>
          </a:p>
        </p:txBody>
      </p:sp>
      <p:pic>
        <p:nvPicPr>
          <p:cNvPr id="4" name="Picture 3">
            <a:extLst>
              <a:ext uri="{FF2B5EF4-FFF2-40B4-BE49-F238E27FC236}">
                <a16:creationId xmlns:a16="http://schemas.microsoft.com/office/drawing/2014/main" id="{881C84D8-F47F-65EE-5468-D736F132BA11}"/>
              </a:ext>
            </a:extLst>
          </p:cNvPr>
          <p:cNvPicPr>
            <a:picLocks noChangeAspect="1"/>
          </p:cNvPicPr>
          <p:nvPr/>
        </p:nvPicPr>
        <p:blipFill>
          <a:blip r:embed="rId3"/>
          <a:stretch>
            <a:fillRect/>
          </a:stretch>
        </p:blipFill>
        <p:spPr>
          <a:xfrm>
            <a:off x="7434222" y="2204720"/>
            <a:ext cx="3092601" cy="176784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pPr>
              <a:lnSpc>
                <a:spcPct val="100000"/>
              </a:lnSpc>
              <a:spcBef>
                <a:spcPts val="1400"/>
              </a:spcBef>
            </a:pPr>
            <a:r>
              <a:rPr lang="en-US" sz="1500" dirty="0">
                <a:solidFill>
                  <a:srgbClr val="0948CB"/>
                </a:solidFill>
                <a:latin typeface="Abadi" panose="020B0604020104020204" pitchFamily="34" charset="0"/>
              </a:rPr>
              <a:t>KSC LC-39A had the highest number of successful launches (41.7%)</a:t>
            </a:r>
          </a:p>
          <a:p>
            <a:pPr>
              <a:lnSpc>
                <a:spcPct val="100000"/>
              </a:lnSpc>
              <a:spcBef>
                <a:spcPts val="1400"/>
              </a:spcBef>
            </a:pPr>
            <a:r>
              <a:rPr lang="en-US" sz="1500" dirty="0">
                <a:solidFill>
                  <a:srgbClr val="0948CB"/>
                </a:solidFill>
                <a:latin typeface="Abadi" panose="020B0604020104020204" pitchFamily="34" charset="0"/>
              </a:rPr>
              <a:t>CCAFS LC-40 came in second (29.2%)</a:t>
            </a:r>
          </a:p>
          <a:p>
            <a:pPr>
              <a:lnSpc>
                <a:spcPct val="100000"/>
              </a:lnSpc>
              <a:spcBef>
                <a:spcPts val="1400"/>
              </a:spcBef>
            </a:pPr>
            <a:r>
              <a:rPr lang="en-US" sz="1500" dirty="0">
                <a:solidFill>
                  <a:srgbClr val="0948CB"/>
                </a:solidFill>
                <a:latin typeface="Abadi" panose="020B0604020104020204" pitchFamily="34" charset="0"/>
              </a:rPr>
              <a:t>VAFB SLC-4E and CCAFS SLC-40 had smaller proportions (16.7% and 12.5% ​​respectively)</a:t>
            </a:r>
          </a:p>
          <a:p>
            <a:pPr>
              <a:lnSpc>
                <a:spcPct val="100000"/>
              </a:lnSpc>
              <a:spcBef>
                <a:spcPts val="1400"/>
              </a:spcBef>
            </a:pP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effectLst/>
              </a:rPr>
              <a:t>SpaceX Launch Success Overview</a:t>
            </a:r>
          </a:p>
        </p:txBody>
      </p:sp>
      <p:pic>
        <p:nvPicPr>
          <p:cNvPr id="2" name="Picture 1">
            <a:extLst>
              <a:ext uri="{FF2B5EF4-FFF2-40B4-BE49-F238E27FC236}">
                <a16:creationId xmlns:a16="http://schemas.microsoft.com/office/drawing/2014/main" id="{05DCA7A4-9E6C-205E-D14D-8D3BA70E8D4C}"/>
              </a:ext>
            </a:extLst>
          </p:cNvPr>
          <p:cNvPicPr>
            <a:picLocks noChangeAspect="1"/>
          </p:cNvPicPr>
          <p:nvPr/>
        </p:nvPicPr>
        <p:blipFill>
          <a:blip r:embed="rId4"/>
          <a:stretch>
            <a:fillRect/>
          </a:stretch>
        </p:blipFill>
        <p:spPr>
          <a:xfrm>
            <a:off x="3786589" y="2196220"/>
            <a:ext cx="4482443" cy="149019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p>
          <a:p>
            <a:pPr>
              <a:lnSpc>
                <a:spcPct val="100000"/>
              </a:lnSpc>
              <a:spcBef>
                <a:spcPts val="1400"/>
              </a:spcBef>
            </a:pPr>
            <a:endParaRPr lang="en-US" dirty="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pPr>
              <a:lnSpc>
                <a:spcPct val="100000"/>
              </a:lnSpc>
              <a:spcBef>
                <a:spcPts val="1400"/>
              </a:spcBef>
            </a:pPr>
            <a:r>
              <a:rPr lang="en-US" sz="1500" dirty="0">
                <a:solidFill>
                  <a:srgbClr val="0948CB"/>
                </a:solidFill>
                <a:latin typeface="Abadi"/>
              </a:rPr>
              <a:t>If we assume that KSC LC-39A has 80% success rate and 20% failure rate (from the example), it indicates that this facility has a high success rate.</a:t>
            </a:r>
          </a:p>
          <a:p>
            <a:pPr>
              <a:lnSpc>
                <a:spcPct val="100000"/>
              </a:lnSpc>
              <a:spcBef>
                <a:spcPts val="1400"/>
              </a:spcBef>
            </a:pPr>
            <a:r>
              <a:rPr lang="en-US" sz="1500" dirty="0">
                <a:solidFill>
                  <a:srgbClr val="0948CB"/>
                </a:solidFill>
                <a:latin typeface="Abadi"/>
              </a:rPr>
              <a:t>We need to check the actual data from </a:t>
            </a:r>
            <a:r>
              <a:rPr lang="en-US" sz="1500" dirty="0" err="1">
                <a:solidFill>
                  <a:srgbClr val="0948CB"/>
                </a:solidFill>
                <a:latin typeface="Abadi"/>
              </a:rPr>
              <a:t>spacex_df</a:t>
            </a:r>
            <a:r>
              <a:rPr lang="en-US" sz="1500" dirty="0">
                <a:solidFill>
                  <a:srgbClr val="0948CB"/>
                </a:solidFill>
                <a:latin typeface="Abadi"/>
              </a:rPr>
              <a:t> to confirm the success rate.</a:t>
            </a: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effectLst/>
              </a:rPr>
              <a:t>Highest Launch Success Rate by Site</a:t>
            </a:r>
          </a:p>
        </p:txBody>
      </p:sp>
      <p:pic>
        <p:nvPicPr>
          <p:cNvPr id="4" name="Picture 3">
            <a:extLst>
              <a:ext uri="{FF2B5EF4-FFF2-40B4-BE49-F238E27FC236}">
                <a16:creationId xmlns:a16="http://schemas.microsoft.com/office/drawing/2014/main" id="{44FF2059-534B-EA31-6206-89678C40CF8B}"/>
              </a:ext>
            </a:extLst>
          </p:cNvPr>
          <p:cNvPicPr>
            <a:picLocks noChangeAspect="1"/>
          </p:cNvPicPr>
          <p:nvPr/>
        </p:nvPicPr>
        <p:blipFill>
          <a:blip r:embed="rId3"/>
          <a:stretch>
            <a:fillRect/>
          </a:stretch>
        </p:blipFill>
        <p:spPr>
          <a:xfrm>
            <a:off x="3890083" y="2494280"/>
            <a:ext cx="4239469" cy="138044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 such as which payload range or booster version have the largest success rate, etc.</a:t>
            </a:r>
          </a:p>
          <a:p>
            <a:pPr>
              <a:lnSpc>
                <a:spcPct val="100000"/>
              </a:lnSpc>
              <a:spcBef>
                <a:spcPts val="1400"/>
              </a:spcBef>
            </a:pPr>
            <a:r>
              <a:rPr lang="en-US" sz="1500" dirty="0">
                <a:solidFill>
                  <a:srgbClr val="0948CB"/>
                </a:solidFill>
                <a:latin typeface="Abadi" panose="020B0604020104020204" pitchFamily="34" charset="0"/>
              </a:rPr>
              <a:t>Look at which weight range has more green dots (class=1) than red dots (class=0). For example, if 0-2500 kg has more green dots, it may indicate that this weight range has higher success rates.</a:t>
            </a:r>
          </a:p>
          <a:p>
            <a:pPr>
              <a:lnSpc>
                <a:spcPct val="100000"/>
              </a:lnSpc>
              <a:spcBef>
                <a:spcPts val="1400"/>
              </a:spcBef>
            </a:pPr>
            <a:r>
              <a:rPr lang="en-US" sz="1500" dirty="0">
                <a:solidFill>
                  <a:srgbClr val="0948CB"/>
                </a:solidFill>
                <a:latin typeface="Abadi" panose="020B0604020104020204" pitchFamily="34" charset="0"/>
              </a:rPr>
              <a:t>Booster Versions with more green dots (e.g. B5) may have the highest success rates.</a:t>
            </a:r>
          </a:p>
          <a:p>
            <a:pPr>
              <a:lnSpc>
                <a:spcPct val="100000"/>
              </a:lnSpc>
              <a:spcBef>
                <a:spcPts val="1400"/>
              </a:spcBef>
            </a:pPr>
            <a:r>
              <a:rPr lang="en-US" sz="1500" dirty="0">
                <a:solidFill>
                  <a:srgbClr val="0948CB"/>
                </a:solidFill>
                <a:latin typeface="Abadi" panose="020B0604020104020204" pitchFamily="34" charset="0"/>
              </a:rPr>
              <a:t>You need to compare multiple weight ranges to find the relationship.</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effectLst/>
              </a:rPr>
              <a:t>Payload vs Launch Outcome Analysis</a:t>
            </a:r>
          </a:p>
        </p:txBody>
      </p:sp>
      <p:pic>
        <p:nvPicPr>
          <p:cNvPr id="7" name="Picture 6">
            <a:extLst>
              <a:ext uri="{FF2B5EF4-FFF2-40B4-BE49-F238E27FC236}">
                <a16:creationId xmlns:a16="http://schemas.microsoft.com/office/drawing/2014/main" id="{389C0F09-28FF-13D2-4DDB-83CA0BFB674C}"/>
              </a:ext>
            </a:extLst>
          </p:cNvPr>
          <p:cNvPicPr>
            <a:picLocks noChangeAspect="1"/>
          </p:cNvPicPr>
          <p:nvPr/>
        </p:nvPicPr>
        <p:blipFill>
          <a:blip r:embed="rId3"/>
          <a:stretch>
            <a:fillRect/>
          </a:stretch>
        </p:blipFill>
        <p:spPr>
          <a:xfrm>
            <a:off x="3804844" y="2553635"/>
            <a:ext cx="4582312" cy="130716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82114"/>
            <a:ext cx="10263750"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built classification models, in a bar chart</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a:p>
            <a:pPr>
              <a:lnSpc>
                <a:spcPct val="100000"/>
              </a:lnSpc>
              <a:spcBef>
                <a:spcPts val="1400"/>
              </a:spcBef>
            </a:pPr>
            <a:r>
              <a:rPr lang="en-US" sz="1400" dirty="0">
                <a:solidFill>
                  <a:srgbClr val="0948CB"/>
                </a:solidFill>
                <a:latin typeface="Abadi" panose="020B0604020104020204" pitchFamily="34" charset="0"/>
              </a:rPr>
              <a:t>Decision Tree is the worst, the others have the same value at 83.33.</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CF78DF4B-4512-03A6-378E-701F5F8A2455}"/>
              </a:ext>
            </a:extLst>
          </p:cNvPr>
          <p:cNvPicPr>
            <a:picLocks noChangeAspect="1"/>
          </p:cNvPicPr>
          <p:nvPr/>
        </p:nvPicPr>
        <p:blipFill>
          <a:blip r:embed="rId3"/>
          <a:stretch>
            <a:fillRect/>
          </a:stretch>
        </p:blipFill>
        <p:spPr>
          <a:xfrm>
            <a:off x="3359966" y="2153526"/>
            <a:ext cx="4686754" cy="238980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22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a:p>
            <a:pPr>
              <a:lnSpc>
                <a:spcPct val="100000"/>
              </a:lnSpc>
              <a:spcBef>
                <a:spcPts val="1400"/>
              </a:spcBef>
            </a:pPr>
            <a:r>
              <a:rPr lang="en-US" sz="1400" dirty="0">
                <a:solidFill>
                  <a:srgbClr val="0948CB"/>
                </a:solidFill>
                <a:latin typeface="Abadi" panose="020B0604020104020204" pitchFamily="34" charset="0"/>
              </a:rPr>
              <a:t>The model predicts the "landed" event very accurately (Recall = 1.0), but it also has some errors in the prediction of the non-landing event, with 3 false positives, which could be a problem if this type of misprediction has real-world implications (e.g., it thinks the aircraft will land but actually does not).</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3C7E761E-6799-AC98-DCE5-34149BB40D1A}"/>
              </a:ext>
            </a:extLst>
          </p:cNvPr>
          <p:cNvPicPr>
            <a:picLocks noChangeAspect="1"/>
          </p:cNvPicPr>
          <p:nvPr/>
        </p:nvPicPr>
        <p:blipFill>
          <a:blip r:embed="rId3"/>
          <a:stretch>
            <a:fillRect/>
          </a:stretch>
        </p:blipFill>
        <p:spPr>
          <a:xfrm>
            <a:off x="4130093" y="3246665"/>
            <a:ext cx="3795435" cy="277890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822549" cy="4351338"/>
          </a:xfrm>
          <a:prstGeom prst="rect">
            <a:avLst/>
          </a:prstGeom>
        </p:spPr>
        <p:txBody>
          <a:bodyPr>
            <a:normAutofit fontScale="85000" lnSpcReduction="20000"/>
          </a:bodyPr>
          <a:lstStyle/>
          <a:p>
            <a:pPr>
              <a:lnSpc>
                <a:spcPct val="100000"/>
              </a:lnSpc>
              <a:spcBef>
                <a:spcPts val="1400"/>
              </a:spcBef>
            </a:pPr>
            <a:r>
              <a:rPr lang="en-US" sz="2200" dirty="0">
                <a:solidFill>
                  <a:srgbClr val="0948CB"/>
                </a:solidFill>
                <a:latin typeface="Abadi" panose="020B0604020104020204" pitchFamily="34" charset="0"/>
              </a:rPr>
              <a:t>Comprehensive Understanding of the End-to-End Data Science </a:t>
            </a:r>
            <a:r>
              <a:rPr lang="en-US" sz="2200" dirty="0" err="1">
                <a:solidFill>
                  <a:srgbClr val="0948CB"/>
                </a:solidFill>
                <a:latin typeface="Abadi" panose="020B0604020104020204" pitchFamily="34" charset="0"/>
              </a:rPr>
              <a:t>WorkflowGained</a:t>
            </a:r>
            <a:r>
              <a:rPr lang="en-US" sz="2200" dirty="0">
                <a:solidFill>
                  <a:srgbClr val="0948CB"/>
                </a:solidFill>
                <a:latin typeface="Abadi" panose="020B0604020104020204" pitchFamily="34" charset="0"/>
              </a:rPr>
              <a:t> hands-on experience in the full data science pipeline, from data collection and wrangling to exploratory data analysis (EDA), predictive modeling, and result communication.</a:t>
            </a:r>
          </a:p>
          <a:p>
            <a:pPr>
              <a:lnSpc>
                <a:spcPct val="100000"/>
              </a:lnSpc>
              <a:spcBef>
                <a:spcPts val="1400"/>
              </a:spcBef>
            </a:pPr>
            <a:r>
              <a:rPr lang="en-US" sz="2200" dirty="0">
                <a:solidFill>
                  <a:srgbClr val="0948CB"/>
                </a:solidFill>
                <a:latin typeface="Abadi" panose="020B0604020104020204" pitchFamily="34" charset="0"/>
              </a:rPr>
              <a:t>Proficiency with Advanced Data Analysis </a:t>
            </a:r>
            <a:r>
              <a:rPr lang="en-US" sz="2200" dirty="0" err="1">
                <a:solidFill>
                  <a:srgbClr val="0948CB"/>
                </a:solidFill>
                <a:latin typeface="Abadi" panose="020B0604020104020204" pitchFamily="34" charset="0"/>
              </a:rPr>
              <a:t>ToolsPracticed</a:t>
            </a:r>
            <a:r>
              <a:rPr lang="en-US" sz="2200" dirty="0">
                <a:solidFill>
                  <a:srgbClr val="0948CB"/>
                </a:solidFill>
                <a:latin typeface="Abadi" panose="020B0604020104020204" pitchFamily="34" charset="0"/>
              </a:rPr>
              <a:t> using tools and libraries such as Pandas, Matplotlib, Seaborn, SQL, Folium, </a:t>
            </a:r>
            <a:r>
              <a:rPr lang="en-US" sz="2200" dirty="0" err="1">
                <a:solidFill>
                  <a:srgbClr val="0948CB"/>
                </a:solidFill>
                <a:latin typeface="Abadi" panose="020B0604020104020204" pitchFamily="34" charset="0"/>
              </a:rPr>
              <a:t>Plotly</a:t>
            </a:r>
            <a:r>
              <a:rPr lang="en-US" sz="2200" dirty="0">
                <a:solidFill>
                  <a:srgbClr val="0948CB"/>
                </a:solidFill>
                <a:latin typeface="Abadi" panose="020B0604020104020204" pitchFamily="34" charset="0"/>
              </a:rPr>
              <a:t> Dash, and scikit-learn to clean, analyze, and visualize data effectively.</a:t>
            </a:r>
          </a:p>
          <a:p>
            <a:pPr>
              <a:lnSpc>
                <a:spcPct val="100000"/>
              </a:lnSpc>
              <a:spcBef>
                <a:spcPts val="1400"/>
              </a:spcBef>
            </a:pPr>
            <a:r>
              <a:rPr lang="en-US" sz="2200" dirty="0">
                <a:solidFill>
                  <a:srgbClr val="0948CB"/>
                </a:solidFill>
                <a:latin typeface="Abadi" panose="020B0604020104020204" pitchFamily="34" charset="0"/>
              </a:rPr>
              <a:t>Skills in Building Interactive Visualizations and </a:t>
            </a:r>
            <a:r>
              <a:rPr lang="en-US" sz="2200" dirty="0" err="1">
                <a:solidFill>
                  <a:srgbClr val="0948CB"/>
                </a:solidFill>
                <a:latin typeface="Abadi" panose="020B0604020104020204" pitchFamily="34" charset="0"/>
              </a:rPr>
              <a:t>DashboardsLearned</a:t>
            </a:r>
            <a:r>
              <a:rPr lang="en-US" sz="2200" dirty="0">
                <a:solidFill>
                  <a:srgbClr val="0948CB"/>
                </a:solidFill>
                <a:latin typeface="Abadi" panose="020B0604020104020204" pitchFamily="34" charset="0"/>
              </a:rPr>
              <a:t> to create interactive maps with Folium and build dashboards with </a:t>
            </a:r>
            <a:r>
              <a:rPr lang="en-US" sz="2200" dirty="0" err="1">
                <a:solidFill>
                  <a:srgbClr val="0948CB"/>
                </a:solidFill>
                <a:latin typeface="Abadi" panose="020B0604020104020204" pitchFamily="34" charset="0"/>
              </a:rPr>
              <a:t>Plotly</a:t>
            </a:r>
            <a:r>
              <a:rPr lang="en-US" sz="2200" dirty="0">
                <a:solidFill>
                  <a:srgbClr val="0948CB"/>
                </a:solidFill>
                <a:latin typeface="Abadi" panose="020B0604020104020204" pitchFamily="34" charset="0"/>
              </a:rPr>
              <a:t> Dash, enhancing the way data insights are presented and explored.</a:t>
            </a:r>
          </a:p>
          <a:p>
            <a:pPr>
              <a:lnSpc>
                <a:spcPct val="100000"/>
              </a:lnSpc>
              <a:spcBef>
                <a:spcPts val="1400"/>
              </a:spcBef>
            </a:pPr>
            <a:r>
              <a:rPr lang="en-US" sz="2200" dirty="0">
                <a:solidFill>
                  <a:srgbClr val="0948CB"/>
                </a:solidFill>
                <a:latin typeface="Abadi" panose="020B0604020104020204" pitchFamily="34" charset="0"/>
              </a:rPr>
              <a:t>Experience in Developing Predictive Machine Learning </a:t>
            </a:r>
            <a:r>
              <a:rPr lang="en-US" sz="2200" dirty="0" err="1">
                <a:solidFill>
                  <a:srgbClr val="0948CB"/>
                </a:solidFill>
                <a:latin typeface="Abadi" panose="020B0604020104020204" pitchFamily="34" charset="0"/>
              </a:rPr>
              <a:t>ModelsApplied</a:t>
            </a:r>
            <a:r>
              <a:rPr lang="en-US" sz="2200" dirty="0">
                <a:solidFill>
                  <a:srgbClr val="0948CB"/>
                </a:solidFill>
                <a:latin typeface="Abadi" panose="020B0604020104020204" pitchFamily="34" charset="0"/>
              </a:rPr>
              <a:t> classification models (e.g., Logistic Regression, Decision Trees) to make predictions based on real-world data and evaluated model performance using metrics and confusion matrices.</a:t>
            </a:r>
          </a:p>
          <a:p>
            <a:pPr>
              <a:lnSpc>
                <a:spcPct val="100000"/>
              </a:lnSpc>
              <a:spcBef>
                <a:spcPts val="1400"/>
              </a:spcBef>
            </a:pPr>
            <a:r>
              <a:rPr lang="en-US" sz="2200" dirty="0">
                <a:solidFill>
                  <a:srgbClr val="0948CB"/>
                </a:solidFill>
                <a:latin typeface="Abadi" panose="020B0604020104020204" pitchFamily="34" charset="0"/>
              </a:rPr>
              <a:t>Ability to Communicate Technical Results </a:t>
            </a:r>
            <a:r>
              <a:rPr lang="en-US" sz="2200" dirty="0" err="1">
                <a:solidFill>
                  <a:srgbClr val="0948CB"/>
                </a:solidFill>
                <a:latin typeface="Abadi" panose="020B0604020104020204" pitchFamily="34" charset="0"/>
              </a:rPr>
              <a:t>EffectivelyImproved</a:t>
            </a:r>
            <a:r>
              <a:rPr lang="en-US" sz="2200" dirty="0">
                <a:solidFill>
                  <a:srgbClr val="0948CB"/>
                </a:solidFill>
                <a:latin typeface="Abadi" panose="020B0604020104020204" pitchFamily="34" charset="0"/>
              </a:rPr>
              <a:t> technical communication skills by preparing a detailed, structured slide presentation suitable for peer data scientists, which can also be adapted into a high-level executive summary.</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a:p>
            <a:pPr>
              <a:lnSpc>
                <a:spcPct val="100000"/>
              </a:lnSpc>
              <a:spcBef>
                <a:spcPts val="1400"/>
              </a:spcBef>
            </a:pPr>
            <a:r>
              <a:rPr lang="en-US" sz="1400" dirty="0">
                <a:solidFill>
                  <a:srgbClr val="0948CB"/>
                </a:solidFill>
                <a:latin typeface="Abadi" panose="020B0604020104020204" pitchFamily="34" charset="0"/>
              </a:rPr>
              <a:t>Project assets are on git hub</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panose="020B0604020104020204" pitchFamily="34" charset="0"/>
              </a:rPr>
              <a:t>Executive Summary</a:t>
            </a:r>
          </a:p>
          <a:p>
            <a:pPr>
              <a:lnSpc>
                <a:spcPct val="120000"/>
              </a:lnSpc>
              <a:spcBef>
                <a:spcPts val="1400"/>
              </a:spcBef>
            </a:pPr>
            <a:r>
              <a:rPr lang="en-US" sz="8800" dirty="0">
                <a:solidFill>
                  <a:schemeClr val="accent3">
                    <a:lumMod val="25000"/>
                  </a:schemeClr>
                </a:solidFill>
                <a:latin typeface="Abadi" panose="020B0604020104020204" pitchFamily="34" charset="0"/>
              </a:rPr>
              <a:t>Data collection methodology:</a:t>
            </a:r>
          </a:p>
          <a:p>
            <a:pPr lvl="1">
              <a:lnSpc>
                <a:spcPct val="120000"/>
              </a:lnSpc>
              <a:spcBef>
                <a:spcPts val="1400"/>
              </a:spcBef>
            </a:pPr>
            <a:r>
              <a:rPr lang="en-US" sz="7600" dirty="0">
                <a:solidFill>
                  <a:srgbClr val="0948CB"/>
                </a:solidFill>
                <a:latin typeface="Abadi" panose="020B0604020104020204" pitchFamily="34" charset="0"/>
              </a:rPr>
              <a:t>Data was gathered from [specify source, e.g., public database, API, or CSV files] using techniques [e.g., Python scraping or surveys] to ensure a comprehensive and reliable dataset.</a:t>
            </a:r>
          </a:p>
          <a:p>
            <a:pPr lvl="1">
              <a:lnSpc>
                <a:spcPct val="120000"/>
              </a:lnSpc>
              <a:spcBef>
                <a:spcPts val="1400"/>
              </a:spcBef>
            </a:pPr>
            <a:r>
              <a:rPr lang="en-US" sz="8800" dirty="0">
                <a:solidFill>
                  <a:schemeClr val="accent3">
                    <a:lumMod val="25000"/>
                  </a:schemeClr>
                </a:solidFill>
                <a:latin typeface="Abadi" panose="020B0604020104020204" pitchFamily="34" charset="0"/>
              </a:rPr>
              <a:t>Perform data wrangling</a:t>
            </a:r>
          </a:p>
          <a:p>
            <a:pPr lvl="1">
              <a:lnSpc>
                <a:spcPct val="120000"/>
              </a:lnSpc>
              <a:spcBef>
                <a:spcPts val="1400"/>
              </a:spcBef>
            </a:pPr>
            <a:r>
              <a:rPr lang="en-US" sz="7600" dirty="0">
                <a:solidFill>
                  <a:srgbClr val="0948CB"/>
                </a:solidFill>
                <a:latin typeface="Abadi" panose="020B0604020104020204" pitchFamily="34" charset="0"/>
              </a:rPr>
              <a:t>The data wrangling process included cleaning (e.g., handling missing values, removing duplicates) and transforming (e.g., converting data types or creating new features) using tools [e.g., Pandas or SQL].</a:t>
            </a:r>
          </a:p>
          <a:p>
            <a:pPr lvl="1">
              <a:lnSpc>
                <a:spcPct val="120000"/>
              </a:lnSpc>
              <a:spcBef>
                <a:spcPts val="1400"/>
              </a:spcBef>
            </a:pPr>
            <a:r>
              <a:rPr lang="en-US" sz="8800" dirty="0">
                <a:solidFill>
                  <a:schemeClr val="accent3">
                    <a:lumMod val="25000"/>
                  </a:schemeClr>
                </a:solidFill>
                <a:latin typeface="Abadi" panose="020B0604020104020204" pitchFamily="34" charset="0"/>
              </a:rPr>
              <a:t>Perform exploratory data analysis (EDA) using visualization and SQL</a:t>
            </a:r>
          </a:p>
          <a:p>
            <a:pPr lvl="1">
              <a:lnSpc>
                <a:spcPct val="120000"/>
              </a:lnSpc>
              <a:spcBef>
                <a:spcPts val="1400"/>
              </a:spcBef>
            </a:pPr>
            <a:r>
              <a:rPr lang="en-US" sz="7200" dirty="0">
                <a:effectLst/>
                <a:latin typeface="Abadi" panose="020B0604020104020204" pitchFamily="34" charset="0"/>
              </a:rPr>
              <a:t>Conducted exploratory data analysis using visualizations (e.g., bar charts or scatter plots) and SQL queries to explore patterns and relationships within the data.</a:t>
            </a:r>
          </a:p>
          <a:p>
            <a:pPr marL="457200" lvl="1" indent="0">
              <a:lnSpc>
                <a:spcPct val="120000"/>
              </a:lnSpc>
              <a:spcBef>
                <a:spcPts val="1400"/>
              </a:spcBef>
              <a:buNone/>
            </a:pPr>
            <a:endParaRPr lang="en-US" sz="8800" dirty="0">
              <a:solidFill>
                <a:schemeClr val="accent3">
                  <a:lumMod val="25000"/>
                </a:schemeClr>
              </a:solidFill>
              <a:latin typeface="Abadi" panose="020B0604020104020204" pitchFamily="34" charset="0"/>
            </a:endParaRPr>
          </a:p>
          <a:p>
            <a:pPr marL="0" indent="0">
              <a:lnSpc>
                <a:spcPct val="120000"/>
              </a:lnSpc>
              <a:spcBef>
                <a:spcPts val="1400"/>
              </a:spcBef>
              <a:buNone/>
            </a:pPr>
            <a:endParaRPr lang="en-US" sz="8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B36D2-42DE-7BB9-0853-19565FC8A34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5F53C8-CEA4-5E62-BFA5-C332B34F9422}"/>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288DFD79-5F31-F7E7-456E-06B766C1A792}"/>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panose="020B0604020104020204" pitchFamily="34" charset="0"/>
              </a:rPr>
              <a:t>Executive Summary</a:t>
            </a:r>
          </a:p>
          <a:p>
            <a:pPr>
              <a:lnSpc>
                <a:spcPct val="120000"/>
              </a:lnSpc>
              <a:spcBef>
                <a:spcPts val="1400"/>
              </a:spcBef>
            </a:pPr>
            <a:r>
              <a:rPr lang="en-US" sz="8800" dirty="0">
                <a:solidFill>
                  <a:schemeClr val="accent3">
                    <a:lumMod val="25000"/>
                  </a:schemeClr>
                </a:solidFill>
                <a:latin typeface="Abadi" panose="020B0604020104020204" pitchFamily="34" charset="0"/>
              </a:rPr>
              <a:t>Perform interactive visual analytics using Folium and </a:t>
            </a:r>
            <a:r>
              <a:rPr lang="en-US" sz="8800" dirty="0" err="1">
                <a:solidFill>
                  <a:schemeClr val="accent3">
                    <a:lumMod val="25000"/>
                  </a:schemeClr>
                </a:solidFill>
                <a:latin typeface="Abadi" panose="020B0604020104020204" pitchFamily="34" charset="0"/>
              </a:rPr>
              <a:t>Plotly</a:t>
            </a:r>
            <a:r>
              <a:rPr lang="en-US" sz="8800" dirty="0">
                <a:solidFill>
                  <a:schemeClr val="accent3">
                    <a:lumMod val="25000"/>
                  </a:schemeClr>
                </a:solidFill>
                <a:latin typeface="Abadi" panose="020B0604020104020204" pitchFamily="34" charset="0"/>
              </a:rPr>
              <a:t> Dash</a:t>
            </a:r>
          </a:p>
          <a:p>
            <a:pPr>
              <a:lnSpc>
                <a:spcPct val="120000"/>
              </a:lnSpc>
              <a:spcBef>
                <a:spcPts val="1400"/>
              </a:spcBef>
            </a:pPr>
            <a:r>
              <a:rPr lang="en-US" sz="6600" dirty="0">
                <a:effectLst/>
                <a:latin typeface="Abadi" panose="020B0604020104020204" pitchFamily="34" charset="0"/>
              </a:rPr>
              <a:t>Developed interactive visual analytics using Folium for maps and </a:t>
            </a:r>
            <a:r>
              <a:rPr lang="en-US" sz="6600" dirty="0" err="1">
                <a:effectLst/>
                <a:latin typeface="Abadi" panose="020B0604020104020204" pitchFamily="34" charset="0"/>
              </a:rPr>
              <a:t>Plotly</a:t>
            </a:r>
            <a:r>
              <a:rPr lang="en-US" sz="6600" dirty="0">
                <a:effectLst/>
                <a:latin typeface="Abadi" panose="020B0604020104020204" pitchFamily="34" charset="0"/>
              </a:rPr>
              <a:t> Dash for dynamic dashboards, enabling deeper data exploration by users.</a:t>
            </a:r>
            <a:endParaRPr lang="en-US" sz="8800" dirty="0">
              <a:solidFill>
                <a:schemeClr val="accent3">
                  <a:lumMod val="25000"/>
                </a:schemeClr>
              </a:solidFill>
              <a:latin typeface="Abadi" panose="020B0604020104020204" pitchFamily="34" charset="0"/>
            </a:endParaRPr>
          </a:p>
          <a:p>
            <a:pPr>
              <a:lnSpc>
                <a:spcPct val="120000"/>
              </a:lnSpc>
              <a:spcBef>
                <a:spcPts val="1400"/>
              </a:spcBef>
            </a:pPr>
            <a:r>
              <a:rPr lang="en-US" sz="8800" dirty="0">
                <a:solidFill>
                  <a:schemeClr val="accent3">
                    <a:lumMod val="25000"/>
                  </a:schemeClr>
                </a:solidFill>
                <a:latin typeface="Abadi" panose="020B0604020104020204" pitchFamily="34" charset="0"/>
              </a:rPr>
              <a:t>Perform predictive analysis using classification models</a:t>
            </a:r>
          </a:p>
          <a:p>
            <a:r>
              <a:rPr lang="en-US" sz="6600" dirty="0">
                <a:effectLst/>
                <a:latin typeface="Abadi" panose="020B0604020104020204" pitchFamily="34" charset="0"/>
              </a:rPr>
              <a:t>Built classification models (e.g., Decision Tree or Random Forest), tuned parameters (e.g., using Grid Search), and evaluated performance with metrics (e.g., Accuracy, F1-Score).</a:t>
            </a:r>
          </a:p>
          <a:p>
            <a:pPr marL="0" indent="0">
              <a:lnSpc>
                <a:spcPct val="120000"/>
              </a:lnSpc>
              <a:spcBef>
                <a:spcPts val="1400"/>
              </a:spcBef>
              <a:buNone/>
            </a:pPr>
            <a:endParaRPr lang="en-US" sz="8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3" name="Title 1">
            <a:extLst>
              <a:ext uri="{FF2B5EF4-FFF2-40B4-BE49-F238E27FC236}">
                <a16:creationId xmlns:a16="http://schemas.microsoft.com/office/drawing/2014/main" id="{73C13E36-4538-5AEC-CA4A-8BD3B211987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2211123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buFont typeface="Arial" panose="020B0604020202020204" pitchFamily="34" charset="0"/>
              <a:buChar char="•"/>
            </a:pPr>
            <a:r>
              <a:rPr lang="en-US" sz="1600" dirty="0">
                <a:solidFill>
                  <a:srgbClr val="0948CB"/>
                </a:solidFill>
                <a:latin typeface="Abadi" panose="020B0604020104020204" pitchFamily="34" charset="0"/>
              </a:rPr>
              <a:t>Data was collected from multiple sources, including [specify source, e.g., Kaggle dataset, public API like </a:t>
            </a:r>
            <a:r>
              <a:rPr lang="en-US" sz="1600" dirty="0" err="1">
                <a:solidFill>
                  <a:srgbClr val="0948CB"/>
                </a:solidFill>
                <a:latin typeface="Abadi" panose="020B0604020104020204" pitchFamily="34" charset="0"/>
              </a:rPr>
              <a:t>OpenWeatherMap</a:t>
            </a:r>
            <a:r>
              <a:rPr lang="en-US" sz="1600" dirty="0">
                <a:solidFill>
                  <a:srgbClr val="0948CB"/>
                </a:solidFill>
                <a:latin typeface="Abadi" panose="020B0604020104020204" pitchFamily="34" charset="0"/>
              </a:rPr>
              <a:t>, or CSV files provided by the project]. The collection process involved: </a:t>
            </a:r>
          </a:p>
          <a:p>
            <a:pPr>
              <a:buFont typeface="Arial" panose="020B0604020202020204" pitchFamily="34" charset="0"/>
              <a:buChar char="•"/>
            </a:pPr>
            <a:r>
              <a:rPr lang="en-US" sz="1600" b="1" dirty="0">
                <a:solidFill>
                  <a:srgbClr val="0948CB"/>
                </a:solidFill>
                <a:latin typeface="Abadi" panose="020B0604020104020204" pitchFamily="34" charset="0"/>
              </a:rPr>
              <a:t>Identifying relevant data sources:</a:t>
            </a:r>
            <a:r>
              <a:rPr lang="en-US" sz="1600" dirty="0">
                <a:solidFill>
                  <a:srgbClr val="0948CB"/>
                </a:solidFill>
                <a:latin typeface="Abadi" panose="020B0604020104020204" pitchFamily="34" charset="0"/>
              </a:rPr>
              <a:t> Selected datasets that align with the project objectives (e.g., weather data, customer demographics, or sales records).</a:t>
            </a:r>
          </a:p>
          <a:p>
            <a:pPr>
              <a:buFont typeface="Arial" panose="020B0604020202020204" pitchFamily="34" charset="0"/>
              <a:buChar char="•"/>
            </a:pPr>
            <a:r>
              <a:rPr lang="en-US" sz="1600" b="1" dirty="0">
                <a:solidFill>
                  <a:srgbClr val="0948CB"/>
                </a:solidFill>
                <a:latin typeface="Abadi" panose="020B0604020104020204" pitchFamily="34" charset="0"/>
              </a:rPr>
              <a:t>Extracting data:</a:t>
            </a:r>
            <a:r>
              <a:rPr lang="en-US" sz="1600" dirty="0">
                <a:solidFill>
                  <a:srgbClr val="0948CB"/>
                </a:solidFill>
                <a:latin typeface="Abadi" panose="020B0604020104020204" pitchFamily="34" charset="0"/>
              </a:rPr>
              <a:t> Used Python libraries such as requests for API calls or pandas to load CSV files into a structured format.</a:t>
            </a:r>
          </a:p>
          <a:p>
            <a:pPr>
              <a:buFont typeface="Arial" panose="020B0604020202020204" pitchFamily="34" charset="0"/>
              <a:buChar char="•"/>
            </a:pPr>
            <a:r>
              <a:rPr lang="en-US" sz="1600" b="1" dirty="0">
                <a:solidFill>
                  <a:srgbClr val="0948CB"/>
                </a:solidFill>
                <a:latin typeface="Abadi" panose="020B0604020104020204" pitchFamily="34" charset="0"/>
              </a:rPr>
              <a:t>Ensuring data quality:</a:t>
            </a:r>
            <a:r>
              <a:rPr lang="en-US" sz="1600" dirty="0">
                <a:solidFill>
                  <a:srgbClr val="0948CB"/>
                </a:solidFill>
                <a:latin typeface="Abadi" panose="020B0604020104020204" pitchFamily="34" charset="0"/>
              </a:rPr>
              <a:t> Verified the completeness and relevance of the data by checking for missing values and inconsistencies during the initial review.</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4" name="Rectangle: Rounded Corners 3">
            <a:extLst>
              <a:ext uri="{FF2B5EF4-FFF2-40B4-BE49-F238E27FC236}">
                <a16:creationId xmlns:a16="http://schemas.microsoft.com/office/drawing/2014/main" id="{6347C2EF-E8E3-B57A-56C8-4FC6752E9F95}"/>
              </a:ext>
            </a:extLst>
          </p:cNvPr>
          <p:cNvSpPr/>
          <p:nvPr/>
        </p:nvSpPr>
        <p:spPr>
          <a:xfrm>
            <a:off x="770011" y="5201920"/>
            <a:ext cx="1788160" cy="7423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effectLst/>
            </a:endParaRPr>
          </a:p>
          <a:p>
            <a:pPr algn="ctr"/>
            <a:r>
              <a:rPr lang="en-US" dirty="0">
                <a:effectLst/>
              </a:rPr>
              <a:t>Source identification</a:t>
            </a:r>
          </a:p>
          <a:p>
            <a:pPr algn="ctr"/>
            <a:endParaRPr lang="th-TH" dirty="0"/>
          </a:p>
        </p:txBody>
      </p:sp>
      <p:sp>
        <p:nvSpPr>
          <p:cNvPr id="8" name="Rectangle: Rounded Corners 7">
            <a:extLst>
              <a:ext uri="{FF2B5EF4-FFF2-40B4-BE49-F238E27FC236}">
                <a16:creationId xmlns:a16="http://schemas.microsoft.com/office/drawing/2014/main" id="{E143D4CC-1AE2-BE31-CC15-5FA48236A648}"/>
              </a:ext>
            </a:extLst>
          </p:cNvPr>
          <p:cNvSpPr/>
          <p:nvPr/>
        </p:nvSpPr>
        <p:spPr>
          <a:xfrm>
            <a:off x="3188091" y="5201920"/>
            <a:ext cx="1788160" cy="7423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effectLst/>
            </a:endParaRPr>
          </a:p>
          <a:p>
            <a:r>
              <a:rPr lang="en-US" dirty="0">
                <a:effectLst/>
              </a:rPr>
              <a:t>Data extraction</a:t>
            </a:r>
          </a:p>
          <a:p>
            <a:pPr algn="ctr"/>
            <a:endParaRPr lang="th-TH" dirty="0"/>
          </a:p>
        </p:txBody>
      </p:sp>
      <p:sp>
        <p:nvSpPr>
          <p:cNvPr id="9" name="Rectangle: Rounded Corners 8">
            <a:extLst>
              <a:ext uri="{FF2B5EF4-FFF2-40B4-BE49-F238E27FC236}">
                <a16:creationId xmlns:a16="http://schemas.microsoft.com/office/drawing/2014/main" id="{BCDE3F67-5A2E-C308-7757-8998440C24A8}"/>
              </a:ext>
            </a:extLst>
          </p:cNvPr>
          <p:cNvSpPr/>
          <p:nvPr/>
        </p:nvSpPr>
        <p:spPr>
          <a:xfrm>
            <a:off x="5606171" y="5233093"/>
            <a:ext cx="1788160" cy="7423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endParaRPr lang="en-US" dirty="0">
              <a:effectLst/>
            </a:endParaRPr>
          </a:p>
          <a:p>
            <a:pPr algn="ctr"/>
            <a:r>
              <a:rPr lang="en-US" dirty="0">
                <a:effectLst/>
              </a:rPr>
              <a:t>Initial quality check</a:t>
            </a:r>
          </a:p>
          <a:p>
            <a:pPr algn="ctr"/>
            <a:endParaRPr lang="th-TH" dirty="0"/>
          </a:p>
        </p:txBody>
      </p:sp>
      <p:sp>
        <p:nvSpPr>
          <p:cNvPr id="10" name="Rectangle: Rounded Corners 9">
            <a:extLst>
              <a:ext uri="{FF2B5EF4-FFF2-40B4-BE49-F238E27FC236}">
                <a16:creationId xmlns:a16="http://schemas.microsoft.com/office/drawing/2014/main" id="{34F4E7E7-C06F-1EAE-435D-CCEE168E61C0}"/>
              </a:ext>
            </a:extLst>
          </p:cNvPr>
          <p:cNvSpPr/>
          <p:nvPr/>
        </p:nvSpPr>
        <p:spPr>
          <a:xfrm>
            <a:off x="8024251" y="5244639"/>
            <a:ext cx="1788160" cy="74237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endParaRPr lang="en-US" dirty="0">
              <a:effectLst/>
            </a:endParaRPr>
          </a:p>
          <a:p>
            <a:pPr algn="ctr"/>
            <a:r>
              <a:rPr lang="en-US" dirty="0">
                <a:effectLst/>
              </a:rPr>
              <a:t>Data storage</a:t>
            </a:r>
          </a:p>
          <a:p>
            <a:pPr algn="ctr"/>
            <a:endParaRPr lang="th-TH" dirty="0"/>
          </a:p>
        </p:txBody>
      </p:sp>
      <p:cxnSp>
        <p:nvCxnSpPr>
          <p:cNvPr id="13" name="Straight Arrow Connector 12">
            <a:extLst>
              <a:ext uri="{FF2B5EF4-FFF2-40B4-BE49-F238E27FC236}">
                <a16:creationId xmlns:a16="http://schemas.microsoft.com/office/drawing/2014/main" id="{1C96EFFA-27F7-262B-7FBA-09C70742601F}"/>
              </a:ext>
            </a:extLst>
          </p:cNvPr>
          <p:cNvCxnSpPr>
            <a:stCxn id="4" idx="3"/>
            <a:endCxn id="8" idx="1"/>
          </p:cNvCxnSpPr>
          <p:nvPr/>
        </p:nvCxnSpPr>
        <p:spPr>
          <a:xfrm>
            <a:off x="2558171" y="5573107"/>
            <a:ext cx="629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BFAC879-9643-EBB9-9BF2-BDE6E866EED2}"/>
              </a:ext>
            </a:extLst>
          </p:cNvPr>
          <p:cNvCxnSpPr/>
          <p:nvPr/>
        </p:nvCxnSpPr>
        <p:spPr>
          <a:xfrm>
            <a:off x="4976251" y="5589386"/>
            <a:ext cx="629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0774CB5-525E-CDC9-D16E-76EA1BACFC29}"/>
              </a:ext>
            </a:extLst>
          </p:cNvPr>
          <p:cNvCxnSpPr/>
          <p:nvPr/>
        </p:nvCxnSpPr>
        <p:spPr>
          <a:xfrm>
            <a:off x="7394331" y="5604279"/>
            <a:ext cx="629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F379BF8-9D4C-4E6A-07C1-456C7FD0830C}"/>
              </a:ext>
            </a:extLst>
          </p:cNvPr>
          <p:cNvCxnSpPr/>
          <p:nvPr/>
        </p:nvCxnSpPr>
        <p:spPr>
          <a:xfrm>
            <a:off x="2710571" y="5725507"/>
            <a:ext cx="6299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ED9FE-5992-1CCB-5644-C4B5B09EAF67}"/>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65D00F5-C2A2-F4AE-DDDD-8453F0F7DBB8}"/>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12" name="Title 1">
            <a:extLst>
              <a:ext uri="{FF2B5EF4-FFF2-40B4-BE49-F238E27FC236}">
                <a16:creationId xmlns:a16="http://schemas.microsoft.com/office/drawing/2014/main" id="{2F328976-B00D-C0C3-2CFE-1BD76395A4D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Oval 1">
            <a:extLst>
              <a:ext uri="{FF2B5EF4-FFF2-40B4-BE49-F238E27FC236}">
                <a16:creationId xmlns:a16="http://schemas.microsoft.com/office/drawing/2014/main" id="{F317E330-C893-46B6-AD59-F2564BDF9739}"/>
              </a:ext>
            </a:extLst>
          </p:cNvPr>
          <p:cNvSpPr/>
          <p:nvPr/>
        </p:nvSpPr>
        <p:spPr>
          <a:xfrm>
            <a:off x="5443610" y="1011789"/>
            <a:ext cx="1304778" cy="7366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effectLst/>
            </a:endParaRPr>
          </a:p>
          <a:p>
            <a:pPr algn="ctr"/>
            <a:r>
              <a:rPr lang="en-US" sz="1050" dirty="0">
                <a:effectLst/>
              </a:rPr>
              <a:t>Begin Data Collection</a:t>
            </a:r>
          </a:p>
          <a:p>
            <a:pPr algn="ctr"/>
            <a:endParaRPr lang="th-TH" sz="1050" dirty="0"/>
          </a:p>
        </p:txBody>
      </p:sp>
      <p:sp>
        <p:nvSpPr>
          <p:cNvPr id="3" name="Rectangle 2">
            <a:extLst>
              <a:ext uri="{FF2B5EF4-FFF2-40B4-BE49-F238E27FC236}">
                <a16:creationId xmlns:a16="http://schemas.microsoft.com/office/drawing/2014/main" id="{CF348A49-0E45-0E87-928C-1C40146A072B}"/>
              </a:ext>
            </a:extLst>
          </p:cNvPr>
          <p:cNvSpPr/>
          <p:nvPr/>
        </p:nvSpPr>
        <p:spPr>
          <a:xfrm>
            <a:off x="5443611" y="1948379"/>
            <a:ext cx="1304778" cy="6216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effectLst/>
            </a:endParaRPr>
          </a:p>
          <a:p>
            <a:pPr algn="ctr"/>
            <a:r>
              <a:rPr lang="en-US" sz="1050" dirty="0">
                <a:effectLst/>
              </a:rPr>
              <a:t>Identify Relevant Data Sources (e.g., Kaggle, API)</a:t>
            </a:r>
          </a:p>
          <a:p>
            <a:pPr algn="ctr"/>
            <a:endParaRPr lang="th-TH" sz="1050" dirty="0"/>
          </a:p>
        </p:txBody>
      </p:sp>
      <p:sp>
        <p:nvSpPr>
          <p:cNvPr id="7" name="Rectangle 6">
            <a:extLst>
              <a:ext uri="{FF2B5EF4-FFF2-40B4-BE49-F238E27FC236}">
                <a16:creationId xmlns:a16="http://schemas.microsoft.com/office/drawing/2014/main" id="{6E11AC29-1153-7919-D88F-5A0C61805A74}"/>
              </a:ext>
            </a:extLst>
          </p:cNvPr>
          <p:cNvSpPr/>
          <p:nvPr/>
        </p:nvSpPr>
        <p:spPr>
          <a:xfrm>
            <a:off x="5451622" y="2745331"/>
            <a:ext cx="1304778" cy="6836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effectLst/>
              </a:rPr>
              <a:t>Extract Data Using Python (e.g., requests, pandas)</a:t>
            </a:r>
          </a:p>
          <a:p>
            <a:pPr algn="ctr"/>
            <a:endParaRPr lang="th-TH" sz="1050" dirty="0"/>
          </a:p>
        </p:txBody>
      </p:sp>
      <p:sp>
        <p:nvSpPr>
          <p:cNvPr id="11" name="Diamond 10">
            <a:extLst>
              <a:ext uri="{FF2B5EF4-FFF2-40B4-BE49-F238E27FC236}">
                <a16:creationId xmlns:a16="http://schemas.microsoft.com/office/drawing/2014/main" id="{2C9D0558-26AB-C7C7-EF3C-407AE2C25B1E}"/>
              </a:ext>
            </a:extLst>
          </p:cNvPr>
          <p:cNvSpPr/>
          <p:nvPr/>
        </p:nvSpPr>
        <p:spPr>
          <a:xfrm>
            <a:off x="5443611" y="3567013"/>
            <a:ext cx="1304778" cy="899478"/>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effectLst/>
              </a:rPr>
              <a:t>Check missing values</a:t>
            </a:r>
            <a:endParaRPr lang="th-TH" sz="1050" dirty="0"/>
          </a:p>
        </p:txBody>
      </p:sp>
      <p:sp>
        <p:nvSpPr>
          <p:cNvPr id="17" name="Rectangle 16">
            <a:extLst>
              <a:ext uri="{FF2B5EF4-FFF2-40B4-BE49-F238E27FC236}">
                <a16:creationId xmlns:a16="http://schemas.microsoft.com/office/drawing/2014/main" id="{8A27B4C1-DD6C-E818-850B-2F0A13B64568}"/>
              </a:ext>
            </a:extLst>
          </p:cNvPr>
          <p:cNvSpPr/>
          <p:nvPr/>
        </p:nvSpPr>
        <p:spPr>
          <a:xfrm>
            <a:off x="5498416" y="4652963"/>
            <a:ext cx="1211189" cy="6216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dirty="0">
              <a:effectLst/>
            </a:endParaRPr>
          </a:p>
          <a:p>
            <a:pPr algn="ctr"/>
            <a:r>
              <a:rPr lang="en-US" sz="1050" dirty="0">
                <a:effectLst/>
              </a:rPr>
              <a:t>Store Data in Structured Format (e.g., CSV, Database)</a:t>
            </a:r>
          </a:p>
          <a:p>
            <a:pPr algn="ctr"/>
            <a:endParaRPr lang="th-TH" sz="1050" dirty="0"/>
          </a:p>
        </p:txBody>
      </p:sp>
      <p:sp>
        <p:nvSpPr>
          <p:cNvPr id="18" name="Oval 17">
            <a:extLst>
              <a:ext uri="{FF2B5EF4-FFF2-40B4-BE49-F238E27FC236}">
                <a16:creationId xmlns:a16="http://schemas.microsoft.com/office/drawing/2014/main" id="{B14583B2-5A8D-E528-AE85-99F8D620CEFA}"/>
              </a:ext>
            </a:extLst>
          </p:cNvPr>
          <p:cNvSpPr/>
          <p:nvPr/>
        </p:nvSpPr>
        <p:spPr>
          <a:xfrm>
            <a:off x="5223705" y="5543984"/>
            <a:ext cx="1744590" cy="89947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effectLst/>
              </a:rPr>
              <a:t>Data Ready for Wrangling</a:t>
            </a:r>
          </a:p>
        </p:txBody>
      </p:sp>
      <p:sp>
        <p:nvSpPr>
          <p:cNvPr id="19" name="Rectangle 18">
            <a:extLst>
              <a:ext uri="{FF2B5EF4-FFF2-40B4-BE49-F238E27FC236}">
                <a16:creationId xmlns:a16="http://schemas.microsoft.com/office/drawing/2014/main" id="{FEB5E369-6F2C-2E06-FAD8-61B5D2A1C8DB}"/>
              </a:ext>
            </a:extLst>
          </p:cNvPr>
          <p:cNvSpPr/>
          <p:nvPr/>
        </p:nvSpPr>
        <p:spPr>
          <a:xfrm>
            <a:off x="7276416" y="3705906"/>
            <a:ext cx="1211189" cy="6216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effectLst/>
              </a:rPr>
              <a:t>Address Issues (e.g., fill missing values)</a:t>
            </a:r>
          </a:p>
          <a:p>
            <a:pPr algn="ctr"/>
            <a:endParaRPr lang="th-TH" sz="1050" dirty="0"/>
          </a:p>
        </p:txBody>
      </p:sp>
      <p:cxnSp>
        <p:nvCxnSpPr>
          <p:cNvPr id="21" name="Straight Arrow Connector 20">
            <a:extLst>
              <a:ext uri="{FF2B5EF4-FFF2-40B4-BE49-F238E27FC236}">
                <a16:creationId xmlns:a16="http://schemas.microsoft.com/office/drawing/2014/main" id="{64723295-1355-50F1-7292-1A0DEE95523F}"/>
              </a:ext>
            </a:extLst>
          </p:cNvPr>
          <p:cNvCxnSpPr>
            <a:stCxn id="2" idx="4"/>
            <a:endCxn id="3" idx="0"/>
          </p:cNvCxnSpPr>
          <p:nvPr/>
        </p:nvCxnSpPr>
        <p:spPr>
          <a:xfrm>
            <a:off x="6095999" y="1748389"/>
            <a:ext cx="1" cy="199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E2FA094-1E90-505E-62CD-076261FE8ACF}"/>
              </a:ext>
            </a:extLst>
          </p:cNvPr>
          <p:cNvCxnSpPr>
            <a:stCxn id="3" idx="2"/>
            <a:endCxn id="7" idx="0"/>
          </p:cNvCxnSpPr>
          <p:nvPr/>
        </p:nvCxnSpPr>
        <p:spPr>
          <a:xfrm>
            <a:off x="6096000" y="2570071"/>
            <a:ext cx="8011" cy="175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E9BE7E5-3B4A-3CCF-8ED5-1E0C6BCAEFAD}"/>
              </a:ext>
            </a:extLst>
          </p:cNvPr>
          <p:cNvCxnSpPr>
            <a:stCxn id="7" idx="2"/>
            <a:endCxn id="11" idx="0"/>
          </p:cNvCxnSpPr>
          <p:nvPr/>
        </p:nvCxnSpPr>
        <p:spPr>
          <a:xfrm flipH="1">
            <a:off x="6096000" y="3429000"/>
            <a:ext cx="8011" cy="1380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6B960F5-08F0-AE74-3333-836604ECA005}"/>
              </a:ext>
            </a:extLst>
          </p:cNvPr>
          <p:cNvCxnSpPr>
            <a:stCxn id="11" idx="3"/>
            <a:endCxn id="19" idx="1"/>
          </p:cNvCxnSpPr>
          <p:nvPr/>
        </p:nvCxnSpPr>
        <p:spPr>
          <a:xfrm>
            <a:off x="6748389" y="4016752"/>
            <a:ext cx="5280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1E3C964-2E9F-8600-D959-F1F22E2187A4}"/>
              </a:ext>
            </a:extLst>
          </p:cNvPr>
          <p:cNvCxnSpPr>
            <a:cxnSpLocks/>
            <a:endCxn id="17" idx="3"/>
          </p:cNvCxnSpPr>
          <p:nvPr/>
        </p:nvCxnSpPr>
        <p:spPr>
          <a:xfrm rot="10800000" flipV="1">
            <a:off x="6709606" y="4327597"/>
            <a:ext cx="1180417" cy="636211"/>
          </a:xfrm>
          <a:prstGeom prst="bentConnector3">
            <a:avLst>
              <a:gd name="adj1" fmla="val -250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85E1407-464D-BE05-973E-949A4DF46915}"/>
              </a:ext>
            </a:extLst>
          </p:cNvPr>
          <p:cNvCxnSpPr>
            <a:stCxn id="11" idx="2"/>
            <a:endCxn id="17" idx="0"/>
          </p:cNvCxnSpPr>
          <p:nvPr/>
        </p:nvCxnSpPr>
        <p:spPr>
          <a:xfrm>
            <a:off x="6096000" y="4466491"/>
            <a:ext cx="8011" cy="186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8FB1EAE-AFB1-C906-A36C-9AA015E088EC}"/>
              </a:ext>
            </a:extLst>
          </p:cNvPr>
          <p:cNvCxnSpPr>
            <a:stCxn id="17" idx="2"/>
            <a:endCxn id="18" idx="0"/>
          </p:cNvCxnSpPr>
          <p:nvPr/>
        </p:nvCxnSpPr>
        <p:spPr>
          <a:xfrm flipH="1">
            <a:off x="6096000" y="5274655"/>
            <a:ext cx="8011" cy="269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C97186C-F72C-4137-36B4-5F1EF750F088}"/>
              </a:ext>
            </a:extLst>
          </p:cNvPr>
          <p:cNvSpPr txBox="1"/>
          <p:nvPr/>
        </p:nvSpPr>
        <p:spPr>
          <a:xfrm>
            <a:off x="6709605" y="3698329"/>
            <a:ext cx="491225" cy="369332"/>
          </a:xfrm>
          <a:prstGeom prst="rect">
            <a:avLst/>
          </a:prstGeom>
          <a:noFill/>
        </p:spPr>
        <p:txBody>
          <a:bodyPr wrap="none" rtlCol="0">
            <a:spAutoFit/>
          </a:bodyPr>
          <a:lstStyle/>
          <a:p>
            <a:r>
              <a:rPr lang="en-US" dirty="0"/>
              <a:t>yes</a:t>
            </a:r>
            <a:endParaRPr lang="th-TH" dirty="0"/>
          </a:p>
        </p:txBody>
      </p:sp>
      <p:sp>
        <p:nvSpPr>
          <p:cNvPr id="37" name="TextBox 36">
            <a:extLst>
              <a:ext uri="{FF2B5EF4-FFF2-40B4-BE49-F238E27FC236}">
                <a16:creationId xmlns:a16="http://schemas.microsoft.com/office/drawing/2014/main" id="{5F0FEEE7-3512-FCAB-03F8-650F35510967}"/>
              </a:ext>
            </a:extLst>
          </p:cNvPr>
          <p:cNvSpPr txBox="1"/>
          <p:nvPr/>
        </p:nvSpPr>
        <p:spPr>
          <a:xfrm>
            <a:off x="6100473" y="4321827"/>
            <a:ext cx="428322" cy="369332"/>
          </a:xfrm>
          <a:prstGeom prst="rect">
            <a:avLst/>
          </a:prstGeom>
          <a:noFill/>
        </p:spPr>
        <p:txBody>
          <a:bodyPr wrap="none" rtlCol="0">
            <a:spAutoFit/>
          </a:bodyPr>
          <a:lstStyle/>
          <a:p>
            <a:r>
              <a:rPr lang="en-US" dirty="0"/>
              <a:t>no</a:t>
            </a:r>
            <a:endParaRPr lang="th-TH" dirty="0"/>
          </a:p>
        </p:txBody>
      </p:sp>
    </p:spTree>
    <p:extLst>
      <p:ext uri="{BB962C8B-B14F-4D97-AF65-F5344CB8AC3E}">
        <p14:creationId xmlns:p14="http://schemas.microsoft.com/office/powerpoint/2010/main" val="340873758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499</TotalTime>
  <Words>4679</Words>
  <Application>Microsoft Office PowerPoint</Application>
  <PresentationFormat>Widescreen</PresentationFormat>
  <Paragraphs>423</Paragraphs>
  <Slides>52</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Suphawit meesak</cp:lastModifiedBy>
  <cp:revision>223</cp:revision>
  <dcterms:created xsi:type="dcterms:W3CDTF">2021-04-29T18:58:34Z</dcterms:created>
  <dcterms:modified xsi:type="dcterms:W3CDTF">2025-06-04T04:11:32Z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